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Lst>
  <p:sldSz cy="5143500" cx="9144000"/>
  <p:notesSz cx="6858000" cy="9144000"/>
  <p:embeddedFontLst>
    <p:embeddedFont>
      <p:font typeface="Roboto Slab"/>
      <p:regular r:id="rId36"/>
      <p:bold r:id="rId37"/>
    </p:embeddedFont>
    <p:embeddedFont>
      <p:font typeface="Proxima Nova Semibold"/>
      <p:regular r:id="rId38"/>
      <p:bold r:id="rId39"/>
      <p:boldItalic r:id="rId40"/>
    </p:embeddedFont>
    <p:embeddedFont>
      <p:font typeface="Open Sans"/>
      <p:regular r:id="rId41"/>
      <p:bold r:id="rId42"/>
      <p:italic r:id="rId43"/>
      <p:boldItalic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ABA8255-FA69-4A8E-A5B7-66D7D73CC8D6}">
  <a:tblStyle styleId="{2ABA8255-FA69-4A8E-A5B7-66D7D73CC8D6}" styleName="Table_0">
    <a:wholeTbl>
      <a:tcTxStyle>
        <a:font>
          <a:latin typeface="Arial"/>
          <a:ea typeface="Arial"/>
          <a:cs typeface="Arial"/>
        </a:font>
        <a:srgbClr val="000000"/>
      </a:tcTxStyle>
      <a:tcStyle>
        <a:tcBdr>
          <a:left>
            <a:ln cap="flat" cmpd="sng">
              <a:solidFill>
                <a:srgbClr val="000000"/>
              </a:solidFill>
              <a:prstDash val="solid"/>
              <a:round/>
              <a:headEnd len="sm" w="sm" type="none"/>
              <a:tailEnd len="sm" w="sm" type="none"/>
            </a:ln>
          </a:left>
          <a:right>
            <a:ln cap="flat" cmpd="sng">
              <a:solidFill>
                <a:srgbClr val="000000"/>
              </a:solidFill>
              <a:prstDash val="solid"/>
              <a:round/>
              <a:headEnd len="sm" w="sm" type="none"/>
              <a:tailEnd len="sm" w="sm" type="none"/>
            </a:ln>
          </a:right>
          <a:top>
            <a:ln cap="flat" cmpd="sng">
              <a:solidFill>
                <a:srgbClr val="000000"/>
              </a:solidFill>
              <a:prstDash val="solid"/>
              <a:round/>
              <a:headEnd len="sm" w="sm" type="none"/>
              <a:tailEnd len="sm" w="sm" type="none"/>
            </a:ln>
          </a:top>
          <a:bottom>
            <a:ln cap="flat" cmpd="sng">
              <a:solidFill>
                <a:srgbClr val="000000"/>
              </a:solidFill>
              <a:prstDash val="solid"/>
              <a:round/>
              <a:headEnd len="sm" w="sm" type="none"/>
              <a:tailEnd len="sm" w="sm" type="none"/>
            </a:ln>
          </a:bottom>
          <a:insideH>
            <a:ln cap="flat" cmpd="sng">
              <a:solidFill>
                <a:srgbClr val="000000"/>
              </a:solidFill>
              <a:prstDash val="solid"/>
              <a:round/>
              <a:headEnd len="sm" w="sm" type="none"/>
              <a:tailEnd len="sm" w="sm" type="none"/>
            </a:ln>
          </a:insideH>
          <a:insideV>
            <a:ln cap="flat" cmpd="sng">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roximaNovaSemibold-boldItalic.fntdata"/><Relationship Id="rId20" Type="http://schemas.openxmlformats.org/officeDocument/2006/relationships/slide" Target="slides/slide14.xml"/><Relationship Id="rId42" Type="http://schemas.openxmlformats.org/officeDocument/2006/relationships/font" Target="fonts/OpenSans-bold.fntdata"/><Relationship Id="rId41" Type="http://schemas.openxmlformats.org/officeDocument/2006/relationships/font" Target="fonts/OpenSans-regular.fntdata"/><Relationship Id="rId22" Type="http://schemas.openxmlformats.org/officeDocument/2006/relationships/slide" Target="slides/slide16.xml"/><Relationship Id="rId44" Type="http://schemas.openxmlformats.org/officeDocument/2006/relationships/font" Target="fonts/OpenSans-boldItalic.fntdata"/><Relationship Id="rId21" Type="http://schemas.openxmlformats.org/officeDocument/2006/relationships/slide" Target="slides/slide15.xml"/><Relationship Id="rId43" Type="http://schemas.openxmlformats.org/officeDocument/2006/relationships/font" Target="fonts/OpenSans-italic.fntdata"/><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font" Target="fonts/RobotoSlab-bold.fntdata"/><Relationship Id="rId14" Type="http://schemas.openxmlformats.org/officeDocument/2006/relationships/slide" Target="slides/slide8.xml"/><Relationship Id="rId36" Type="http://schemas.openxmlformats.org/officeDocument/2006/relationships/font" Target="fonts/RobotoSlab-regular.fntdata"/><Relationship Id="rId17" Type="http://schemas.openxmlformats.org/officeDocument/2006/relationships/slide" Target="slides/slide11.xml"/><Relationship Id="rId39" Type="http://schemas.openxmlformats.org/officeDocument/2006/relationships/font" Target="fonts/ProximaNovaSemibold-bold.fntdata"/><Relationship Id="rId16" Type="http://schemas.openxmlformats.org/officeDocument/2006/relationships/slide" Target="slides/slide10.xml"/><Relationship Id="rId38" Type="http://schemas.openxmlformats.org/officeDocument/2006/relationships/font" Target="fonts/ProximaNovaSemibold-regular.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austinisd.org/equityoffice#:~:text=Seven%20Conditions%20for%20Student%20Success&amp;text=High%20expectations%20and%20support%20to,language%2C%20racial%20and%20cultural%20identities"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121c1ae817a_2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121c1ae817a_2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Co-chairs</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125f483bc3f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125f483bc3f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Lynda</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131ca2d484b_0_1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131ca2d484b_0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Lynda</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131f4a108e7_0_2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131f4a108e7_0_2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Lynda</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134d3b04ed3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134d3b04ed3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Lynda</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13655d0d6ea_0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13655d0d6ea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Lynda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134d3b04f9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134d3b04f9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Lynda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13a892758c3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13a892758c3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Lynda- </a:t>
            </a:r>
            <a:r>
              <a:rPr lang="en" u="sng">
                <a:solidFill>
                  <a:schemeClr val="hlink"/>
                </a:solidFill>
                <a:hlinkClick r:id="rId2"/>
              </a:rPr>
              <a:t>link to equity page</a:t>
            </a:r>
            <a:r>
              <a:rPr lang="en"/>
              <a:t>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13a892758c3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13a892758c3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134d3b04f9f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134d3b04f9f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13a03dcf73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13a03dcf73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12511fb1fd0_2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12511fb1fd0_2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Co-chairs - Carmen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13a892758c3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13a892758c3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134d3b04f9f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134d3b04f9f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13a892758c3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13a892758c3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13a892758c3_1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13a892758c3_1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13a892758c3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13a892758c3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Lynda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13a892758c3_1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3" name="Google Shape;263;g13a892758c3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Lynda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12511fb1fd0_2_1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12511fb1fd0_2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Lynda</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1357941bc36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1357941bc36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FRANCES </a:t>
            </a:r>
            <a:endParaRPr b="1"/>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f422875adc_0_1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f422875adc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Lynda</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131ca2d484b_1_2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8" name="Google Shape;298;g131ca2d484b_1_2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CO-CHAIRS </a:t>
            </a:r>
            <a:endParaRPr b="1"/>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125f483bc3f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125f483bc3f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co-chairs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1e921a0a46_1_1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11e921a0a46_1_1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Frank/Co-Chairs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125f483bc3f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125f483bc3f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Co-Chairs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12511fb1fd0_2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12511fb1fd0_2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Co-Chairs and Sarah</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12511fb1fd0_2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12511fb1fd0_2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Co-chairs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12511fb1fd0_2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12511fb1fd0_2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Co-chairs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1320874fb1f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1320874fb1f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Co-Chairs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9358" y="46333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lvl1pPr lvl="0">
              <a:buNone/>
              <a:defRPr b="1" sz="1200">
                <a:solidFill>
                  <a:srgbClr val="A9343A"/>
                </a:solidFill>
                <a:highlight>
                  <a:schemeClr val="lt1"/>
                </a:highlight>
              </a:defRPr>
            </a:lvl1pPr>
            <a:lvl2pPr lvl="1">
              <a:buNone/>
              <a:defRPr b="1" sz="1200">
                <a:solidFill>
                  <a:srgbClr val="A9343A"/>
                </a:solidFill>
                <a:highlight>
                  <a:schemeClr val="lt1"/>
                </a:highlight>
              </a:defRPr>
            </a:lvl2pPr>
            <a:lvl3pPr lvl="2">
              <a:buNone/>
              <a:defRPr b="1" sz="1200">
                <a:solidFill>
                  <a:srgbClr val="A9343A"/>
                </a:solidFill>
                <a:highlight>
                  <a:schemeClr val="lt1"/>
                </a:highlight>
              </a:defRPr>
            </a:lvl3pPr>
            <a:lvl4pPr lvl="3">
              <a:buNone/>
              <a:defRPr b="1" sz="1200">
                <a:solidFill>
                  <a:srgbClr val="A9343A"/>
                </a:solidFill>
                <a:highlight>
                  <a:schemeClr val="lt1"/>
                </a:highlight>
              </a:defRPr>
            </a:lvl4pPr>
            <a:lvl5pPr lvl="4">
              <a:buNone/>
              <a:defRPr b="1" sz="1200">
                <a:solidFill>
                  <a:srgbClr val="A9343A"/>
                </a:solidFill>
                <a:highlight>
                  <a:schemeClr val="lt1"/>
                </a:highlight>
              </a:defRPr>
            </a:lvl5pPr>
            <a:lvl6pPr lvl="5">
              <a:buNone/>
              <a:defRPr b="1" sz="1200">
                <a:solidFill>
                  <a:srgbClr val="A9343A"/>
                </a:solidFill>
                <a:highlight>
                  <a:schemeClr val="lt1"/>
                </a:highlight>
              </a:defRPr>
            </a:lvl6pPr>
            <a:lvl7pPr lvl="6">
              <a:buNone/>
              <a:defRPr b="1" sz="1200">
                <a:solidFill>
                  <a:srgbClr val="A9343A"/>
                </a:solidFill>
                <a:highlight>
                  <a:schemeClr val="lt1"/>
                </a:highlight>
              </a:defRPr>
            </a:lvl7pPr>
            <a:lvl8pPr lvl="7">
              <a:buNone/>
              <a:defRPr b="1" sz="1200">
                <a:solidFill>
                  <a:srgbClr val="A9343A"/>
                </a:solidFill>
                <a:highlight>
                  <a:schemeClr val="lt1"/>
                </a:highlight>
              </a:defRPr>
            </a:lvl8pPr>
            <a:lvl9pPr lvl="8">
              <a:buNone/>
              <a:defRPr b="1" sz="1200">
                <a:solidFill>
                  <a:srgbClr val="A9343A"/>
                </a:solidFill>
                <a:highlight>
                  <a:schemeClr val="lt1"/>
                </a:highlight>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159125" y="4647301"/>
            <a:ext cx="548700" cy="418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129233" y="464326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www.austinisd.org/sites/default/files/dept/advisory-bodies/docs/Communications-Visitor-Requirements_rev-091019_ESP.pdf" TargetMode="External"/><Relationship Id="rId5"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png"/><Relationship Id="rId4" Type="http://schemas.openxmlformats.org/officeDocument/2006/relationships/image" Target="../media/image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www.austinisd.org/sites/default/files/dept/advisory-bodies/docs/Communications-Visitor-Requirements_rev-091019_ESP.pdf" TargetMode="External"/><Relationship Id="rId5"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title"/>
          </p:nvPr>
        </p:nvSpPr>
        <p:spPr>
          <a:xfrm>
            <a:off x="311700" y="140225"/>
            <a:ext cx="8520600" cy="1270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Bond Steering Committee / Comité Directivo del Bono</a:t>
            </a:r>
            <a:br>
              <a:rPr b="1" lang="en">
                <a:latin typeface="Roboto Slab"/>
                <a:ea typeface="Roboto Slab"/>
                <a:cs typeface="Roboto Slab"/>
                <a:sym typeface="Roboto Slab"/>
              </a:rPr>
            </a:br>
            <a:r>
              <a:rPr lang="en">
                <a:latin typeface="Roboto Slab"/>
                <a:ea typeface="Roboto Slab"/>
                <a:cs typeface="Roboto Slab"/>
                <a:sym typeface="Roboto Slab"/>
              </a:rPr>
              <a:t>Public Comment Registrations / Inscripció para presentar un comentario público</a:t>
            </a:r>
            <a:endParaRPr>
              <a:latin typeface="Roboto Slab"/>
              <a:ea typeface="Roboto Slab"/>
              <a:cs typeface="Roboto Slab"/>
              <a:sym typeface="Roboto Slab"/>
            </a:endParaRPr>
          </a:p>
        </p:txBody>
      </p:sp>
      <p:sp>
        <p:nvSpPr>
          <p:cNvPr id="55" name="Google Shape;55;p13"/>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56" name="Google Shape;56;p13"/>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57" name="Google Shape;57;p13"/>
          <p:cNvSpPr txBox="1"/>
          <p:nvPr/>
        </p:nvSpPr>
        <p:spPr>
          <a:xfrm>
            <a:off x="444750" y="1314875"/>
            <a:ext cx="857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58" name="Google Shape;58;p13"/>
          <p:cNvSpPr txBox="1"/>
          <p:nvPr/>
        </p:nvSpPr>
        <p:spPr>
          <a:xfrm>
            <a:off x="99475" y="2411965"/>
            <a:ext cx="4466700" cy="2049600"/>
          </a:xfrm>
          <a:prstGeom prst="rect">
            <a:avLst/>
          </a:prstGeom>
          <a:noFill/>
          <a:ln>
            <a:noFill/>
          </a:ln>
        </p:spPr>
        <p:txBody>
          <a:bodyPr anchorCtr="0" anchor="t" bIns="91425" lIns="91425" spcFirstLastPara="1" rIns="91425" wrap="square" tIns="91425">
            <a:spAutoFit/>
          </a:bodyPr>
          <a:lstStyle/>
          <a:p>
            <a:pPr indent="-298450" lvl="0" marL="457200" rtl="0" algn="l">
              <a:lnSpc>
                <a:spcPct val="115000"/>
              </a:lnSpc>
              <a:spcBef>
                <a:spcPts val="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Ten minutes for public comment</a:t>
            </a:r>
            <a:endParaRPr>
              <a:solidFill>
                <a:srgbClr val="3F3F3F"/>
              </a:solidFill>
              <a:latin typeface="Open Sans"/>
              <a:ea typeface="Open Sans"/>
              <a:cs typeface="Open Sans"/>
              <a:sym typeface="Open Sans"/>
            </a:endParaRPr>
          </a:p>
          <a:p>
            <a:pPr indent="-298450" lvl="0" marL="457200" rtl="0" algn="l">
              <a:lnSpc>
                <a:spcPct val="115000"/>
              </a:lnSpc>
              <a:spcBef>
                <a:spcPts val="100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Two minutes per person</a:t>
            </a:r>
            <a:endParaRPr>
              <a:solidFill>
                <a:srgbClr val="3F3F3F"/>
              </a:solidFill>
              <a:latin typeface="Open Sans"/>
              <a:ea typeface="Open Sans"/>
              <a:cs typeface="Open Sans"/>
              <a:sym typeface="Open Sans"/>
            </a:endParaRPr>
          </a:p>
          <a:p>
            <a:pPr indent="-298450" lvl="0" marL="457200" rtl="0" algn="l">
              <a:lnSpc>
                <a:spcPct val="115000"/>
              </a:lnSpc>
              <a:spcBef>
                <a:spcPts val="100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Register using the QR Code or https://tinyurl.com/aisd2022bond</a:t>
            </a:r>
            <a:endParaRPr>
              <a:solidFill>
                <a:srgbClr val="3F3F3F"/>
              </a:solidFill>
              <a:latin typeface="Open Sans"/>
              <a:ea typeface="Open Sans"/>
              <a:cs typeface="Open Sans"/>
              <a:sym typeface="Open Sans"/>
            </a:endParaRPr>
          </a:p>
          <a:p>
            <a:pPr indent="-292100" lvl="0" marL="457200" rtl="0" algn="l">
              <a:lnSpc>
                <a:spcPct val="115000"/>
              </a:lnSpc>
              <a:spcBef>
                <a:spcPts val="1200"/>
              </a:spcBef>
              <a:spcAft>
                <a:spcPts val="1000"/>
              </a:spcAft>
              <a:buClr>
                <a:srgbClr val="3F3F3F"/>
              </a:buClr>
              <a:buSzPts val="1000"/>
              <a:buChar char="●"/>
            </a:pPr>
            <a:r>
              <a:rPr lang="en">
                <a:solidFill>
                  <a:srgbClr val="3F3F3F"/>
                </a:solidFill>
                <a:latin typeface="Open Sans"/>
                <a:ea typeface="Open Sans"/>
                <a:cs typeface="Open Sans"/>
                <a:sym typeface="Open Sans"/>
              </a:rPr>
              <a:t>The committee follows the district’s Communications and Visitor Requirements </a:t>
            </a:r>
            <a:endParaRPr sz="1000">
              <a:solidFill>
                <a:srgbClr val="3F3F3F"/>
              </a:solidFill>
            </a:endParaRPr>
          </a:p>
        </p:txBody>
      </p:sp>
      <p:sp>
        <p:nvSpPr>
          <p:cNvPr id="59" name="Google Shape;59;p13"/>
          <p:cNvSpPr txBox="1"/>
          <p:nvPr/>
        </p:nvSpPr>
        <p:spPr>
          <a:xfrm>
            <a:off x="4365600" y="2411978"/>
            <a:ext cx="4466700" cy="2024100"/>
          </a:xfrm>
          <a:prstGeom prst="rect">
            <a:avLst/>
          </a:prstGeom>
          <a:noFill/>
          <a:ln>
            <a:noFill/>
          </a:ln>
        </p:spPr>
        <p:txBody>
          <a:bodyPr anchorCtr="0" anchor="t" bIns="91425" lIns="91425" spcFirstLastPara="1" rIns="91425" wrap="square" tIns="91425">
            <a:spAutoFit/>
          </a:bodyPr>
          <a:lstStyle/>
          <a:p>
            <a:pPr indent="-311150" lvl="0" marL="457200" rtl="0" algn="l">
              <a:lnSpc>
                <a:spcPct val="115000"/>
              </a:lnSpc>
              <a:spcBef>
                <a:spcPts val="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Diez minutos para comentarios públicos</a:t>
            </a:r>
            <a:endParaRPr>
              <a:solidFill>
                <a:srgbClr val="3F3F3F"/>
              </a:solidFill>
              <a:latin typeface="Open Sans"/>
              <a:ea typeface="Open Sans"/>
              <a:cs typeface="Open Sans"/>
              <a:sym typeface="Open Sans"/>
            </a:endParaRPr>
          </a:p>
          <a:p>
            <a:pPr indent="-311150" lvl="0" marL="457200" rtl="0" algn="l">
              <a:lnSpc>
                <a:spcPct val="115000"/>
              </a:lnSpc>
              <a:spcBef>
                <a:spcPts val="100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Dos minutos por persona.</a:t>
            </a:r>
            <a:endParaRPr>
              <a:solidFill>
                <a:srgbClr val="3F3F3F"/>
              </a:solidFill>
              <a:latin typeface="Open Sans"/>
              <a:ea typeface="Open Sans"/>
              <a:cs typeface="Open Sans"/>
              <a:sym typeface="Open Sans"/>
            </a:endParaRPr>
          </a:p>
          <a:p>
            <a:pPr indent="-311150" lvl="0" marL="457200" rtl="0" algn="l">
              <a:lnSpc>
                <a:spcPct val="115000"/>
              </a:lnSpc>
              <a:spcBef>
                <a:spcPts val="100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Regístrese usando el código QR o https://tinyurl.com/aisd2022bond</a:t>
            </a:r>
            <a:endParaRPr>
              <a:solidFill>
                <a:srgbClr val="3F3F3F"/>
              </a:solidFill>
              <a:latin typeface="Open Sans"/>
              <a:ea typeface="Open Sans"/>
              <a:cs typeface="Open Sans"/>
              <a:sym typeface="Open Sans"/>
            </a:endParaRPr>
          </a:p>
          <a:p>
            <a:pPr indent="-311150" lvl="0" marL="457200" rtl="0" algn="l">
              <a:lnSpc>
                <a:spcPct val="115000"/>
              </a:lnSpc>
              <a:spcBef>
                <a:spcPts val="1000"/>
              </a:spcBef>
              <a:spcAft>
                <a:spcPts val="1000"/>
              </a:spcAft>
              <a:buClr>
                <a:srgbClr val="3F3F3F"/>
              </a:buClr>
              <a:buSzPts val="1300"/>
              <a:buFont typeface="Open Sans"/>
              <a:buChar char="●"/>
            </a:pPr>
            <a:r>
              <a:rPr lang="en">
                <a:solidFill>
                  <a:srgbClr val="3F3F3F"/>
                </a:solidFill>
                <a:latin typeface="Open Sans"/>
                <a:ea typeface="Open Sans"/>
                <a:cs typeface="Open Sans"/>
                <a:sym typeface="Open Sans"/>
              </a:rPr>
              <a:t>El comité sigue </a:t>
            </a:r>
            <a:r>
              <a:rPr lang="en">
                <a:solidFill>
                  <a:srgbClr val="3F3F3F"/>
                </a:solidFill>
                <a:uFill>
                  <a:noFill/>
                </a:uFill>
                <a:latin typeface="Open Sans"/>
                <a:ea typeface="Open Sans"/>
                <a:cs typeface="Open Sans"/>
                <a:sym typeface="Open Sans"/>
                <a:hlinkClick r:id="rId4">
                  <a:extLst>
                    <a:ext uri="{A12FA001-AC4F-418D-AE19-62706E023703}">
                      <ahyp:hlinkClr val="tx"/>
                    </a:ext>
                  </a:extLst>
                </a:hlinkClick>
              </a:rPr>
              <a:t>los requisitos de visitantes y comunicaciones</a:t>
            </a:r>
            <a:r>
              <a:rPr lang="en">
                <a:solidFill>
                  <a:srgbClr val="3F3F3F"/>
                </a:solidFill>
                <a:latin typeface="Open Sans"/>
                <a:ea typeface="Open Sans"/>
                <a:cs typeface="Open Sans"/>
                <a:sym typeface="Open Sans"/>
              </a:rPr>
              <a:t> del distrito</a:t>
            </a:r>
            <a:endParaRPr sz="1700">
              <a:solidFill>
                <a:srgbClr val="3F3F3F"/>
              </a:solidFill>
              <a:latin typeface="Open Sans"/>
              <a:ea typeface="Open Sans"/>
              <a:cs typeface="Open Sans"/>
              <a:sym typeface="Open Sans"/>
            </a:endParaRPr>
          </a:p>
        </p:txBody>
      </p:sp>
      <p:pic>
        <p:nvPicPr>
          <p:cNvPr id="60" name="Google Shape;60;p13"/>
          <p:cNvPicPr preferRelativeResize="0"/>
          <p:nvPr/>
        </p:nvPicPr>
        <p:blipFill>
          <a:blip r:embed="rId5">
            <a:alphaModFix/>
          </a:blip>
          <a:stretch>
            <a:fillRect/>
          </a:stretch>
        </p:blipFill>
        <p:spPr>
          <a:xfrm>
            <a:off x="6065675" y="1124400"/>
            <a:ext cx="1280100" cy="1280100"/>
          </a:xfrm>
          <a:prstGeom prst="rect">
            <a:avLst/>
          </a:prstGeom>
          <a:noFill/>
          <a:ln>
            <a:noFill/>
          </a:ln>
        </p:spPr>
      </p:pic>
      <p:sp>
        <p:nvSpPr>
          <p:cNvPr id="61" name="Google Shape;61;p13"/>
          <p:cNvSpPr txBox="1"/>
          <p:nvPr>
            <p:ph idx="12" type="sldNum"/>
          </p:nvPr>
        </p:nvSpPr>
        <p:spPr>
          <a:xfrm>
            <a:off x="99483" y="45390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300">
                <a:solidFill>
                  <a:srgbClr val="980000"/>
                </a:solidFill>
              </a:rPr>
              <a:t>‹#›</a:t>
            </a:fld>
            <a:endParaRPr b="1" sz="1300">
              <a:solidFill>
                <a:srgbClr val="98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4" name="Shape 134"/>
        <p:cNvGrpSpPr/>
        <p:nvPr/>
      </p:nvGrpSpPr>
      <p:grpSpPr>
        <a:xfrm>
          <a:off x="0" y="0"/>
          <a:ext cx="0" cy="0"/>
          <a:chOff x="0" y="0"/>
          <a:chExt cx="0" cy="0"/>
        </a:xfrm>
      </p:grpSpPr>
      <p:sp>
        <p:nvSpPr>
          <p:cNvPr id="135" name="Google Shape;135;p22"/>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22"/>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Meeting Norms and Expectations</a:t>
            </a:r>
            <a:endParaRPr b="1">
              <a:solidFill>
                <a:schemeClr val="lt1"/>
              </a:solidFill>
              <a:latin typeface="Roboto Slab"/>
              <a:ea typeface="Roboto Slab"/>
              <a:cs typeface="Roboto Slab"/>
              <a:sym typeface="Roboto Slab"/>
            </a:endParaRPr>
          </a:p>
        </p:txBody>
      </p:sp>
      <p:pic>
        <p:nvPicPr>
          <p:cNvPr id="137" name="Google Shape;137;p22"/>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38" name="Google Shape;138;p22"/>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highlight>
                  <a:srgbClr val="FFFFFF"/>
                </a:highlight>
              </a:rPr>
              <a:t>‹#›</a:t>
            </a:fld>
            <a:endParaRPr b="1" sz="1200">
              <a:solidFill>
                <a:srgbClr val="980000"/>
              </a:solidFill>
              <a:highlight>
                <a:srgbClr val="FFFFFF"/>
              </a:high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Our Role</a:t>
            </a:r>
            <a:r>
              <a:rPr b="1" lang="en">
                <a:latin typeface="Roboto Slab"/>
                <a:ea typeface="Roboto Slab"/>
                <a:cs typeface="Roboto Slab"/>
                <a:sym typeface="Roboto Slab"/>
              </a:rPr>
              <a:t> </a:t>
            </a:r>
            <a:endParaRPr b="1">
              <a:latin typeface="Roboto Slab"/>
              <a:ea typeface="Roboto Slab"/>
              <a:cs typeface="Roboto Slab"/>
              <a:sym typeface="Roboto Slab"/>
            </a:endParaRPr>
          </a:p>
        </p:txBody>
      </p:sp>
      <p:sp>
        <p:nvSpPr>
          <p:cNvPr id="144" name="Google Shape;144;p23"/>
          <p:cNvSpPr txBox="1"/>
          <p:nvPr>
            <p:ph idx="1" type="body"/>
          </p:nvPr>
        </p:nvSpPr>
        <p:spPr>
          <a:xfrm>
            <a:off x="311700" y="1017725"/>
            <a:ext cx="71178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rgbClr val="595959"/>
              </a:buClr>
              <a:buSzPts val="1800"/>
              <a:buFont typeface="Open Sans"/>
              <a:buChar char="●"/>
            </a:pPr>
            <a:r>
              <a:rPr lang="en">
                <a:solidFill>
                  <a:srgbClr val="595959"/>
                </a:solidFill>
                <a:latin typeface="Open Sans"/>
                <a:ea typeface="Open Sans"/>
                <a:cs typeface="Open Sans"/>
                <a:sym typeface="Open Sans"/>
              </a:rPr>
              <a:t>Honor people’s time and keep the discussion on track</a:t>
            </a:r>
            <a:endParaRPr>
              <a:solidFill>
                <a:srgbClr val="595959"/>
              </a:solidFill>
              <a:latin typeface="Open Sans"/>
              <a:ea typeface="Open Sans"/>
              <a:cs typeface="Open Sans"/>
              <a:sym typeface="Open Sans"/>
            </a:endParaRPr>
          </a:p>
          <a:p>
            <a:pPr indent="-342900" lvl="0" marL="457200" rtl="0" algn="l">
              <a:spcBef>
                <a:spcPts val="1000"/>
              </a:spcBef>
              <a:spcAft>
                <a:spcPts val="0"/>
              </a:spcAft>
              <a:buClr>
                <a:srgbClr val="595959"/>
              </a:buClr>
              <a:buSzPts val="1800"/>
              <a:buFont typeface="Open Sans"/>
              <a:buChar char="●"/>
            </a:pPr>
            <a:r>
              <a:rPr lang="en">
                <a:solidFill>
                  <a:srgbClr val="595959"/>
                </a:solidFill>
                <a:latin typeface="Open Sans"/>
                <a:ea typeface="Open Sans"/>
                <a:cs typeface="Open Sans"/>
                <a:sym typeface="Open Sans"/>
              </a:rPr>
              <a:t>Ensure all voices are heard </a:t>
            </a:r>
            <a:endParaRPr>
              <a:solidFill>
                <a:srgbClr val="595959"/>
              </a:solidFill>
              <a:latin typeface="Open Sans"/>
              <a:ea typeface="Open Sans"/>
              <a:cs typeface="Open Sans"/>
              <a:sym typeface="Open Sans"/>
            </a:endParaRPr>
          </a:p>
          <a:p>
            <a:pPr indent="-342900" lvl="0" marL="457200" rtl="0" algn="l">
              <a:spcBef>
                <a:spcPts val="1000"/>
              </a:spcBef>
              <a:spcAft>
                <a:spcPts val="0"/>
              </a:spcAft>
              <a:buClr>
                <a:srgbClr val="595959"/>
              </a:buClr>
              <a:buSzPts val="1800"/>
              <a:buFont typeface="Open Sans"/>
              <a:buChar char="●"/>
            </a:pPr>
            <a:r>
              <a:rPr lang="en">
                <a:solidFill>
                  <a:srgbClr val="595959"/>
                </a:solidFill>
                <a:latin typeface="Open Sans"/>
                <a:ea typeface="Open Sans"/>
                <a:cs typeface="Open Sans"/>
                <a:sym typeface="Open Sans"/>
              </a:rPr>
              <a:t>Keep the student experience at the center </a:t>
            </a:r>
            <a:endParaRPr>
              <a:solidFill>
                <a:srgbClr val="595959"/>
              </a:solidFill>
              <a:latin typeface="Open Sans"/>
              <a:ea typeface="Open Sans"/>
              <a:cs typeface="Open Sans"/>
              <a:sym typeface="Open Sans"/>
            </a:endParaRPr>
          </a:p>
          <a:p>
            <a:pPr indent="-342900" lvl="0" marL="457200" rtl="0" algn="l">
              <a:spcBef>
                <a:spcPts val="1000"/>
              </a:spcBef>
              <a:spcAft>
                <a:spcPts val="0"/>
              </a:spcAft>
              <a:buClr>
                <a:srgbClr val="595959"/>
              </a:buClr>
              <a:buSzPts val="1800"/>
              <a:buFont typeface="Open Sans"/>
              <a:buChar char="●"/>
            </a:pPr>
            <a:r>
              <a:rPr lang="en">
                <a:solidFill>
                  <a:srgbClr val="595959"/>
                </a:solidFill>
                <a:latin typeface="Open Sans"/>
                <a:ea typeface="Open Sans"/>
                <a:cs typeface="Open Sans"/>
                <a:sym typeface="Open Sans"/>
              </a:rPr>
              <a:t>Assist with tradeoffs   </a:t>
            </a:r>
            <a:endParaRPr>
              <a:solidFill>
                <a:srgbClr val="595959"/>
              </a:solidFill>
              <a:latin typeface="Open Sans"/>
              <a:ea typeface="Open Sans"/>
              <a:cs typeface="Open Sans"/>
              <a:sym typeface="Open Sans"/>
            </a:endParaRPr>
          </a:p>
          <a:p>
            <a:pPr indent="-342900" lvl="0" marL="457200" rtl="0" algn="l">
              <a:spcBef>
                <a:spcPts val="1000"/>
              </a:spcBef>
              <a:spcAft>
                <a:spcPts val="1000"/>
              </a:spcAft>
              <a:buClr>
                <a:srgbClr val="595959"/>
              </a:buClr>
              <a:buSzPts val="1800"/>
              <a:buFont typeface="Open Sans"/>
              <a:buChar char="●"/>
            </a:pPr>
            <a:r>
              <a:rPr lang="en">
                <a:solidFill>
                  <a:srgbClr val="595959"/>
                </a:solidFill>
                <a:latin typeface="Open Sans"/>
                <a:ea typeface="Open Sans"/>
                <a:cs typeface="Open Sans"/>
                <a:sym typeface="Open Sans"/>
              </a:rPr>
              <a:t>Ensure we adhere to your commitments </a:t>
            </a:r>
            <a:endParaRPr>
              <a:solidFill>
                <a:srgbClr val="595959"/>
              </a:solidFill>
              <a:latin typeface="Open Sans"/>
              <a:ea typeface="Open Sans"/>
              <a:cs typeface="Open Sans"/>
              <a:sym typeface="Open Sans"/>
            </a:endParaRPr>
          </a:p>
        </p:txBody>
      </p:sp>
      <p:sp>
        <p:nvSpPr>
          <p:cNvPr id="145" name="Google Shape;145;p23"/>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6" name="Google Shape;146;p23"/>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147" name="Google Shape;147;p23"/>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Meeting Norms </a:t>
            </a:r>
            <a:endParaRPr b="1">
              <a:latin typeface="Roboto Slab"/>
              <a:ea typeface="Roboto Slab"/>
              <a:cs typeface="Roboto Slab"/>
              <a:sym typeface="Roboto Slab"/>
            </a:endParaRPr>
          </a:p>
        </p:txBody>
      </p:sp>
      <p:sp>
        <p:nvSpPr>
          <p:cNvPr id="153" name="Google Shape;153;p24"/>
          <p:cNvSpPr txBox="1"/>
          <p:nvPr>
            <p:ph idx="1" type="body"/>
          </p:nvPr>
        </p:nvSpPr>
        <p:spPr>
          <a:xfrm>
            <a:off x="311700" y="1017725"/>
            <a:ext cx="8520600" cy="3521400"/>
          </a:xfrm>
          <a:prstGeom prst="rect">
            <a:avLst/>
          </a:prstGeom>
        </p:spPr>
        <p:txBody>
          <a:bodyPr anchorCtr="0" anchor="t" bIns="91425" lIns="91425" spcFirstLastPara="1" rIns="91425" wrap="square" tIns="91425">
            <a:normAutofit fontScale="92500" lnSpcReduction="20000"/>
          </a:bodyPr>
          <a:lstStyle/>
          <a:p>
            <a:pPr indent="-334327" lvl="0" marL="457200" rtl="0" algn="l">
              <a:spcBef>
                <a:spcPts val="0"/>
              </a:spcBef>
              <a:spcAft>
                <a:spcPts val="0"/>
              </a:spcAft>
              <a:buClr>
                <a:srgbClr val="595959"/>
              </a:buClr>
              <a:buSzPct val="100000"/>
              <a:buFont typeface="Open Sans"/>
              <a:buChar char="●"/>
            </a:pPr>
            <a:r>
              <a:rPr lang="en">
                <a:solidFill>
                  <a:srgbClr val="595959"/>
                </a:solidFill>
                <a:latin typeface="Open Sans"/>
                <a:ea typeface="Open Sans"/>
                <a:cs typeface="Open Sans"/>
                <a:sym typeface="Open Sans"/>
              </a:rPr>
              <a:t>We’d like to know who is in person and who is </a:t>
            </a:r>
            <a:r>
              <a:rPr lang="en">
                <a:solidFill>
                  <a:srgbClr val="595959"/>
                </a:solidFill>
                <a:latin typeface="Open Sans"/>
                <a:ea typeface="Open Sans"/>
                <a:cs typeface="Open Sans"/>
                <a:sym typeface="Open Sans"/>
              </a:rPr>
              <a:t>participating</a:t>
            </a:r>
            <a:r>
              <a:rPr lang="en">
                <a:solidFill>
                  <a:srgbClr val="595959"/>
                </a:solidFill>
                <a:latin typeface="Open Sans"/>
                <a:ea typeface="Open Sans"/>
                <a:cs typeface="Open Sans"/>
                <a:sym typeface="Open Sans"/>
              </a:rPr>
              <a:t> virtually in case anyone has a hard time seeing. </a:t>
            </a:r>
            <a:endParaRPr>
              <a:solidFill>
                <a:srgbClr val="595959"/>
              </a:solidFill>
              <a:latin typeface="Open Sans"/>
              <a:ea typeface="Open Sans"/>
              <a:cs typeface="Open Sans"/>
              <a:sym typeface="Open Sans"/>
            </a:endParaRPr>
          </a:p>
          <a:p>
            <a:pPr indent="-334327" lvl="0" marL="457200" rtl="0" algn="l">
              <a:spcBef>
                <a:spcPts val="1000"/>
              </a:spcBef>
              <a:spcAft>
                <a:spcPts val="0"/>
              </a:spcAft>
              <a:buClr>
                <a:srgbClr val="595959"/>
              </a:buClr>
              <a:buSzPct val="100000"/>
              <a:buFont typeface="Open Sans"/>
              <a:buChar char="●"/>
            </a:pPr>
            <a:r>
              <a:rPr lang="en">
                <a:solidFill>
                  <a:srgbClr val="595959"/>
                </a:solidFill>
                <a:latin typeface="Open Sans"/>
                <a:ea typeface="Open Sans"/>
                <a:cs typeface="Open Sans"/>
                <a:sym typeface="Open Sans"/>
              </a:rPr>
              <a:t>Say your name before speaking.  That helps everybody in the room and those on the other side of the camera.  </a:t>
            </a:r>
            <a:endParaRPr>
              <a:solidFill>
                <a:srgbClr val="595959"/>
              </a:solidFill>
              <a:latin typeface="Open Sans"/>
              <a:ea typeface="Open Sans"/>
              <a:cs typeface="Open Sans"/>
              <a:sym typeface="Open Sans"/>
            </a:endParaRPr>
          </a:p>
          <a:p>
            <a:pPr indent="-334327" lvl="0" marL="457200" rtl="0" algn="l">
              <a:spcBef>
                <a:spcPts val="1000"/>
              </a:spcBef>
              <a:spcAft>
                <a:spcPts val="0"/>
              </a:spcAft>
              <a:buClr>
                <a:srgbClr val="595959"/>
              </a:buClr>
              <a:buSzPct val="100000"/>
              <a:buFont typeface="Open Sans"/>
              <a:buChar char="●"/>
            </a:pPr>
            <a:r>
              <a:rPr lang="en">
                <a:solidFill>
                  <a:srgbClr val="595959"/>
                </a:solidFill>
                <a:latin typeface="Open Sans"/>
                <a:ea typeface="Open Sans"/>
                <a:cs typeface="Open Sans"/>
                <a:sym typeface="Open Sans"/>
              </a:rPr>
              <a:t>For those </a:t>
            </a:r>
            <a:r>
              <a:rPr lang="en">
                <a:solidFill>
                  <a:srgbClr val="595959"/>
                </a:solidFill>
                <a:latin typeface="Open Sans"/>
                <a:ea typeface="Open Sans"/>
                <a:cs typeface="Open Sans"/>
                <a:sym typeface="Open Sans"/>
              </a:rPr>
              <a:t>participating</a:t>
            </a:r>
            <a:r>
              <a:rPr lang="en">
                <a:solidFill>
                  <a:srgbClr val="595959"/>
                </a:solidFill>
                <a:latin typeface="Open Sans"/>
                <a:ea typeface="Open Sans"/>
                <a:cs typeface="Open Sans"/>
                <a:sym typeface="Open Sans"/>
              </a:rPr>
              <a:t> virtually, please raise a virtual hand to </a:t>
            </a:r>
            <a:r>
              <a:rPr lang="en">
                <a:solidFill>
                  <a:srgbClr val="595959"/>
                </a:solidFill>
                <a:latin typeface="Open Sans"/>
                <a:ea typeface="Open Sans"/>
                <a:cs typeface="Open Sans"/>
                <a:sym typeface="Open Sans"/>
              </a:rPr>
              <a:t>participate</a:t>
            </a:r>
            <a:r>
              <a:rPr lang="en">
                <a:solidFill>
                  <a:srgbClr val="595959"/>
                </a:solidFill>
                <a:latin typeface="Open Sans"/>
                <a:ea typeface="Open Sans"/>
                <a:cs typeface="Open Sans"/>
                <a:sym typeface="Open Sans"/>
              </a:rPr>
              <a:t> in the discussion as opposed to using the chat.</a:t>
            </a:r>
            <a:endParaRPr>
              <a:solidFill>
                <a:srgbClr val="595959"/>
              </a:solidFill>
              <a:latin typeface="Open Sans"/>
              <a:ea typeface="Open Sans"/>
              <a:cs typeface="Open Sans"/>
              <a:sym typeface="Open Sans"/>
            </a:endParaRPr>
          </a:p>
          <a:p>
            <a:pPr indent="-334327" lvl="0" marL="457200" rtl="0" algn="l">
              <a:spcBef>
                <a:spcPts val="1000"/>
              </a:spcBef>
              <a:spcAft>
                <a:spcPts val="0"/>
              </a:spcAft>
              <a:buSzPct val="100000"/>
              <a:buFont typeface="Open Sans"/>
              <a:buChar char="●"/>
            </a:pPr>
            <a:r>
              <a:rPr lang="en">
                <a:latin typeface="Open Sans"/>
                <a:ea typeface="Open Sans"/>
                <a:cs typeface="Open Sans"/>
                <a:sym typeface="Open Sans"/>
              </a:rPr>
              <a:t>Be mindful of being a dominant voice. We want to hear all voices.</a:t>
            </a:r>
            <a:endParaRPr>
              <a:latin typeface="Open Sans"/>
              <a:ea typeface="Open Sans"/>
              <a:cs typeface="Open Sans"/>
              <a:sym typeface="Open Sans"/>
            </a:endParaRPr>
          </a:p>
          <a:p>
            <a:pPr indent="-334327" lvl="0" marL="457200" rtl="0" algn="l">
              <a:spcBef>
                <a:spcPts val="1000"/>
              </a:spcBef>
              <a:spcAft>
                <a:spcPts val="0"/>
              </a:spcAft>
              <a:buSzPct val="100000"/>
              <a:buFont typeface="Open Sans"/>
              <a:buChar char="●"/>
            </a:pPr>
            <a:r>
              <a:rPr lang="en">
                <a:latin typeface="Open Sans"/>
                <a:ea typeface="Open Sans"/>
                <a:cs typeface="Open Sans"/>
                <a:sym typeface="Open Sans"/>
              </a:rPr>
              <a:t>Share and make space for others to share questions and perspectives.</a:t>
            </a:r>
            <a:endParaRPr>
              <a:latin typeface="Open Sans"/>
              <a:ea typeface="Open Sans"/>
              <a:cs typeface="Open Sans"/>
              <a:sym typeface="Open Sans"/>
            </a:endParaRPr>
          </a:p>
          <a:p>
            <a:pPr indent="-334327" lvl="0" marL="457200" rtl="0" algn="l">
              <a:spcBef>
                <a:spcPts val="1000"/>
              </a:spcBef>
              <a:spcAft>
                <a:spcPts val="0"/>
              </a:spcAft>
              <a:buSzPct val="100000"/>
              <a:buFont typeface="Open Sans"/>
              <a:buChar char="●"/>
            </a:pPr>
            <a:r>
              <a:rPr lang="en">
                <a:latin typeface="Open Sans"/>
                <a:ea typeface="Open Sans"/>
                <a:cs typeface="Open Sans"/>
                <a:sym typeface="Open Sans"/>
              </a:rPr>
              <a:t>One mic, one voice.    </a:t>
            </a:r>
            <a:endParaRPr>
              <a:latin typeface="Open Sans"/>
              <a:ea typeface="Open Sans"/>
              <a:cs typeface="Open Sans"/>
              <a:sym typeface="Open Sans"/>
            </a:endParaRPr>
          </a:p>
          <a:p>
            <a:pPr indent="-334327" lvl="0" marL="457200" rtl="0" algn="l">
              <a:spcBef>
                <a:spcPts val="1000"/>
              </a:spcBef>
              <a:spcAft>
                <a:spcPts val="1000"/>
              </a:spcAft>
              <a:buSzPct val="100000"/>
              <a:buFont typeface="Open Sans"/>
              <a:buChar char="●"/>
            </a:pPr>
            <a:r>
              <a:rPr lang="en">
                <a:latin typeface="Open Sans"/>
                <a:ea typeface="Open Sans"/>
                <a:cs typeface="Open Sans"/>
                <a:sym typeface="Open Sans"/>
              </a:rPr>
              <a:t>Speak from the “I” perspective.</a:t>
            </a:r>
            <a:endParaRPr>
              <a:solidFill>
                <a:srgbClr val="595959"/>
              </a:solidFill>
              <a:latin typeface="Open Sans"/>
              <a:ea typeface="Open Sans"/>
              <a:cs typeface="Open Sans"/>
              <a:sym typeface="Open Sans"/>
            </a:endParaRPr>
          </a:p>
        </p:txBody>
      </p:sp>
      <p:sp>
        <p:nvSpPr>
          <p:cNvPr id="154" name="Google Shape;154;p24"/>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5" name="Google Shape;155;p24"/>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156" name="Google Shape;156;p24"/>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0" name="Shape 160"/>
        <p:cNvGrpSpPr/>
        <p:nvPr/>
      </p:nvGrpSpPr>
      <p:grpSpPr>
        <a:xfrm>
          <a:off x="0" y="0"/>
          <a:ext cx="0" cy="0"/>
          <a:chOff x="0" y="0"/>
          <a:chExt cx="0" cy="0"/>
        </a:xfrm>
      </p:grpSpPr>
      <p:sp>
        <p:nvSpPr>
          <p:cNvPr id="161" name="Google Shape;161;p25"/>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25"/>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Meeting Topics and Timeline</a:t>
            </a:r>
            <a:endParaRPr b="1">
              <a:solidFill>
                <a:schemeClr val="lt1"/>
              </a:solidFill>
              <a:latin typeface="Roboto Slab"/>
              <a:ea typeface="Roboto Slab"/>
              <a:cs typeface="Roboto Slab"/>
              <a:sym typeface="Roboto Slab"/>
            </a:endParaRPr>
          </a:p>
        </p:txBody>
      </p:sp>
      <p:pic>
        <p:nvPicPr>
          <p:cNvPr id="163" name="Google Shape;163;p25"/>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64" name="Google Shape;164;p25"/>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Meeting Topics and Timeline </a:t>
            </a:r>
            <a:endParaRPr b="1">
              <a:latin typeface="Roboto Slab"/>
              <a:ea typeface="Roboto Slab"/>
              <a:cs typeface="Roboto Slab"/>
              <a:sym typeface="Roboto Slab"/>
            </a:endParaRPr>
          </a:p>
        </p:txBody>
      </p:sp>
      <p:sp>
        <p:nvSpPr>
          <p:cNvPr id="170" name="Google Shape;170;p26"/>
          <p:cNvSpPr txBox="1"/>
          <p:nvPr>
            <p:ph idx="1" type="body"/>
          </p:nvPr>
        </p:nvSpPr>
        <p:spPr>
          <a:xfrm>
            <a:off x="575175" y="1017725"/>
            <a:ext cx="8520600" cy="3602700"/>
          </a:xfrm>
          <a:prstGeom prst="rect">
            <a:avLst/>
          </a:prstGeom>
        </p:spPr>
        <p:txBody>
          <a:bodyPr anchorCtr="0" anchor="t" bIns="91425" lIns="91425" spcFirstLastPara="1" rIns="91425" wrap="square" tIns="91425">
            <a:noAutofit/>
          </a:bodyPr>
          <a:lstStyle/>
          <a:p>
            <a:pPr indent="-336232" lvl="0" marL="457200" rtl="0" algn="l">
              <a:lnSpc>
                <a:spcPct val="95000"/>
              </a:lnSpc>
              <a:spcBef>
                <a:spcPts val="0"/>
              </a:spcBef>
              <a:spcAft>
                <a:spcPts val="0"/>
              </a:spcAft>
              <a:buSzPts val="1695"/>
              <a:buFont typeface="Open Sans"/>
              <a:buChar char="●"/>
            </a:pPr>
            <a:r>
              <a:rPr b="1" lang="en" sz="1695">
                <a:solidFill>
                  <a:srgbClr val="595959"/>
                </a:solidFill>
                <a:latin typeface="Open Sans"/>
                <a:ea typeface="Open Sans"/>
                <a:cs typeface="Open Sans"/>
                <a:sym typeface="Open Sans"/>
              </a:rPr>
              <a:t>Saturday, June 25 </a:t>
            </a:r>
            <a:endParaRPr b="1" sz="1695">
              <a:solidFill>
                <a:srgbClr val="595959"/>
              </a:solidFill>
              <a:latin typeface="Open Sans"/>
              <a:ea typeface="Open Sans"/>
              <a:cs typeface="Open Sans"/>
              <a:sym typeface="Open Sans"/>
            </a:endParaRPr>
          </a:p>
          <a:p>
            <a:pPr indent="-316547" lvl="1" marL="914400" rtl="0" algn="l">
              <a:lnSpc>
                <a:spcPct val="95000"/>
              </a:lnSpc>
              <a:spcBef>
                <a:spcPts val="1000"/>
              </a:spcBef>
              <a:spcAft>
                <a:spcPts val="0"/>
              </a:spcAft>
              <a:buSzPts val="1385"/>
              <a:buFont typeface="Open Sans"/>
              <a:buChar char="○"/>
            </a:pPr>
            <a:r>
              <a:rPr lang="en" sz="1385">
                <a:solidFill>
                  <a:srgbClr val="595959"/>
                </a:solidFill>
                <a:latin typeface="Open Sans"/>
                <a:ea typeface="Open Sans"/>
                <a:cs typeface="Open Sans"/>
                <a:sym typeface="Open Sans"/>
              </a:rPr>
              <a:t>School facilities</a:t>
            </a:r>
            <a:endParaRPr sz="1385">
              <a:solidFill>
                <a:srgbClr val="595959"/>
              </a:solidFill>
              <a:latin typeface="Open Sans"/>
              <a:ea typeface="Open Sans"/>
              <a:cs typeface="Open Sans"/>
              <a:sym typeface="Open Sans"/>
            </a:endParaRPr>
          </a:p>
          <a:p>
            <a:pPr indent="-316547" lvl="1" marL="914400" rtl="0" algn="l">
              <a:lnSpc>
                <a:spcPct val="95000"/>
              </a:lnSpc>
              <a:spcBef>
                <a:spcPts val="1000"/>
              </a:spcBef>
              <a:spcAft>
                <a:spcPts val="0"/>
              </a:spcAft>
              <a:buClr>
                <a:srgbClr val="595959"/>
              </a:buClr>
              <a:buSzPts val="1385"/>
              <a:buFont typeface="Open Sans"/>
              <a:buChar char="○"/>
            </a:pPr>
            <a:r>
              <a:rPr lang="en" sz="1385">
                <a:solidFill>
                  <a:srgbClr val="595959"/>
                </a:solidFill>
                <a:latin typeface="Open Sans"/>
                <a:ea typeface="Open Sans"/>
                <a:cs typeface="Open Sans"/>
                <a:sym typeface="Open Sans"/>
              </a:rPr>
              <a:t>Safety, </a:t>
            </a:r>
            <a:r>
              <a:rPr lang="en" sz="1385">
                <a:solidFill>
                  <a:srgbClr val="595959"/>
                </a:solidFill>
                <a:latin typeface="Open Sans"/>
                <a:ea typeface="Open Sans"/>
                <a:cs typeface="Open Sans"/>
                <a:sym typeface="Open Sans"/>
              </a:rPr>
              <a:t>security</a:t>
            </a:r>
            <a:r>
              <a:rPr lang="en" sz="1385">
                <a:solidFill>
                  <a:srgbClr val="595959"/>
                </a:solidFill>
                <a:latin typeface="Open Sans"/>
                <a:ea typeface="Open Sans"/>
                <a:cs typeface="Open Sans"/>
                <a:sym typeface="Open Sans"/>
              </a:rPr>
              <a:t> and resiliency (secure </a:t>
            </a:r>
            <a:r>
              <a:rPr lang="en" sz="1385">
                <a:solidFill>
                  <a:srgbClr val="595959"/>
                </a:solidFill>
                <a:highlight>
                  <a:schemeClr val="lt1"/>
                </a:highlight>
                <a:latin typeface="Open Sans"/>
                <a:ea typeface="Open Sans"/>
                <a:cs typeface="Open Sans"/>
                <a:sym typeface="Open Sans"/>
              </a:rPr>
              <a:t>vestibules)</a:t>
            </a:r>
            <a:endParaRPr sz="1385">
              <a:solidFill>
                <a:srgbClr val="595959"/>
              </a:solidFill>
              <a:highlight>
                <a:schemeClr val="lt1"/>
              </a:highlight>
              <a:latin typeface="Open Sans"/>
              <a:ea typeface="Open Sans"/>
              <a:cs typeface="Open Sans"/>
              <a:sym typeface="Open Sans"/>
            </a:endParaRPr>
          </a:p>
          <a:p>
            <a:pPr indent="-316547" lvl="1" marL="914400" rtl="0" algn="l">
              <a:lnSpc>
                <a:spcPct val="95000"/>
              </a:lnSpc>
              <a:spcBef>
                <a:spcPts val="1000"/>
              </a:spcBef>
              <a:spcAft>
                <a:spcPts val="0"/>
              </a:spcAft>
              <a:buClr>
                <a:srgbClr val="595959"/>
              </a:buClr>
              <a:buSzPts val="1385"/>
              <a:buFont typeface="Open Sans"/>
              <a:buChar char="○"/>
            </a:pPr>
            <a:r>
              <a:rPr lang="en" sz="1385">
                <a:solidFill>
                  <a:srgbClr val="595959"/>
                </a:solidFill>
                <a:latin typeface="Open Sans"/>
                <a:ea typeface="Open Sans"/>
                <a:cs typeface="Open Sans"/>
                <a:sym typeface="Open Sans"/>
              </a:rPr>
              <a:t>Transportation, food service and </a:t>
            </a:r>
            <a:r>
              <a:rPr lang="en" sz="1385">
                <a:solidFill>
                  <a:srgbClr val="595959"/>
                </a:solidFill>
                <a:latin typeface="Open Sans"/>
                <a:ea typeface="Open Sans"/>
                <a:cs typeface="Open Sans"/>
                <a:sym typeface="Open Sans"/>
              </a:rPr>
              <a:t>maintenance</a:t>
            </a:r>
            <a:r>
              <a:rPr lang="en" sz="1385">
                <a:latin typeface="Open Sans"/>
                <a:ea typeface="Open Sans"/>
                <a:cs typeface="Open Sans"/>
                <a:sym typeface="Open Sans"/>
              </a:rPr>
              <a:t> (buses)</a:t>
            </a:r>
            <a:endParaRPr sz="1385">
              <a:latin typeface="Open Sans"/>
              <a:ea typeface="Open Sans"/>
              <a:cs typeface="Open Sans"/>
              <a:sym typeface="Open Sans"/>
            </a:endParaRPr>
          </a:p>
          <a:p>
            <a:pPr indent="-316547" lvl="1" marL="914400" rtl="0" algn="l">
              <a:lnSpc>
                <a:spcPct val="95000"/>
              </a:lnSpc>
              <a:spcBef>
                <a:spcPts val="1000"/>
              </a:spcBef>
              <a:spcAft>
                <a:spcPts val="0"/>
              </a:spcAft>
              <a:buClr>
                <a:srgbClr val="595959"/>
              </a:buClr>
              <a:buSzPts val="1385"/>
              <a:buFont typeface="Open Sans"/>
              <a:buChar char="○"/>
            </a:pPr>
            <a:r>
              <a:rPr lang="en" sz="1385">
                <a:solidFill>
                  <a:srgbClr val="595959"/>
                </a:solidFill>
                <a:latin typeface="Open Sans"/>
                <a:ea typeface="Open Sans"/>
                <a:cs typeface="Open Sans"/>
                <a:sym typeface="Open Sans"/>
              </a:rPr>
              <a:t>Technology (1:1 devices)  </a:t>
            </a:r>
            <a:endParaRPr sz="1385">
              <a:solidFill>
                <a:srgbClr val="595959"/>
              </a:solidFill>
              <a:latin typeface="Open Sans"/>
              <a:ea typeface="Open Sans"/>
              <a:cs typeface="Open Sans"/>
              <a:sym typeface="Open Sans"/>
            </a:endParaRPr>
          </a:p>
          <a:p>
            <a:pPr indent="-336232" lvl="0" marL="457200" rtl="0" algn="l">
              <a:lnSpc>
                <a:spcPct val="95000"/>
              </a:lnSpc>
              <a:spcBef>
                <a:spcPts val="1000"/>
              </a:spcBef>
              <a:spcAft>
                <a:spcPts val="0"/>
              </a:spcAft>
              <a:buClr>
                <a:srgbClr val="595959"/>
              </a:buClr>
              <a:buSzPts val="1695"/>
              <a:buFont typeface="Open Sans"/>
              <a:buChar char="●"/>
            </a:pPr>
            <a:r>
              <a:rPr b="1" lang="en" sz="1695">
                <a:solidFill>
                  <a:srgbClr val="595959"/>
                </a:solidFill>
                <a:latin typeface="Open Sans"/>
                <a:ea typeface="Open Sans"/>
                <a:cs typeface="Open Sans"/>
                <a:sym typeface="Open Sans"/>
              </a:rPr>
              <a:t>Tuesday, June 28</a:t>
            </a:r>
            <a:endParaRPr sz="1385">
              <a:solidFill>
                <a:srgbClr val="595959"/>
              </a:solidFill>
              <a:latin typeface="Open Sans"/>
              <a:ea typeface="Open Sans"/>
              <a:cs typeface="Open Sans"/>
              <a:sym typeface="Open Sans"/>
            </a:endParaRPr>
          </a:p>
          <a:p>
            <a:pPr indent="-316547" lvl="1" marL="914400" rtl="0" algn="l">
              <a:lnSpc>
                <a:spcPct val="95000"/>
              </a:lnSpc>
              <a:spcBef>
                <a:spcPts val="1000"/>
              </a:spcBef>
              <a:spcAft>
                <a:spcPts val="0"/>
              </a:spcAft>
              <a:buClr>
                <a:srgbClr val="595959"/>
              </a:buClr>
              <a:buSzPts val="1385"/>
              <a:buFont typeface="Open Sans"/>
              <a:buChar char="○"/>
            </a:pPr>
            <a:r>
              <a:rPr lang="en" sz="1385">
                <a:solidFill>
                  <a:srgbClr val="595959"/>
                </a:solidFill>
                <a:latin typeface="Open Sans"/>
                <a:ea typeface="Open Sans"/>
                <a:cs typeface="Open Sans"/>
                <a:sym typeface="Open Sans"/>
              </a:rPr>
              <a:t>Modernizations and facilities (recap and refinement) </a:t>
            </a:r>
            <a:endParaRPr sz="1385">
              <a:solidFill>
                <a:srgbClr val="595959"/>
              </a:solidFill>
              <a:latin typeface="Open Sans"/>
              <a:ea typeface="Open Sans"/>
              <a:cs typeface="Open Sans"/>
              <a:sym typeface="Open Sans"/>
            </a:endParaRPr>
          </a:p>
          <a:p>
            <a:pPr indent="-316547" lvl="1" marL="914400" rtl="0" algn="l">
              <a:lnSpc>
                <a:spcPct val="95000"/>
              </a:lnSpc>
              <a:spcBef>
                <a:spcPts val="1000"/>
              </a:spcBef>
              <a:spcAft>
                <a:spcPts val="0"/>
              </a:spcAft>
              <a:buClr>
                <a:srgbClr val="595959"/>
              </a:buClr>
              <a:buSzPts val="1385"/>
              <a:buFont typeface="Open Sans"/>
              <a:buChar char="○"/>
            </a:pPr>
            <a:r>
              <a:rPr lang="en" sz="1385">
                <a:solidFill>
                  <a:srgbClr val="595959"/>
                </a:solidFill>
                <a:latin typeface="Open Sans"/>
                <a:ea typeface="Open Sans"/>
                <a:cs typeface="Open Sans"/>
                <a:sym typeface="Open Sans"/>
              </a:rPr>
              <a:t>Athletics</a:t>
            </a:r>
            <a:endParaRPr sz="1385">
              <a:solidFill>
                <a:srgbClr val="595959"/>
              </a:solidFill>
              <a:latin typeface="Open Sans"/>
              <a:ea typeface="Open Sans"/>
              <a:cs typeface="Open Sans"/>
              <a:sym typeface="Open Sans"/>
            </a:endParaRPr>
          </a:p>
          <a:p>
            <a:pPr indent="-316547" lvl="1" marL="914400" rtl="0" algn="l">
              <a:lnSpc>
                <a:spcPct val="95000"/>
              </a:lnSpc>
              <a:spcBef>
                <a:spcPts val="1000"/>
              </a:spcBef>
              <a:spcAft>
                <a:spcPts val="0"/>
              </a:spcAft>
              <a:buClr>
                <a:srgbClr val="595959"/>
              </a:buClr>
              <a:buSzPts val="1385"/>
              <a:buFont typeface="Open Sans"/>
              <a:buChar char="○"/>
            </a:pPr>
            <a:r>
              <a:rPr lang="en" sz="1385">
                <a:solidFill>
                  <a:srgbClr val="595959"/>
                </a:solidFill>
                <a:latin typeface="Open Sans"/>
                <a:ea typeface="Open Sans"/>
                <a:cs typeface="Open Sans"/>
                <a:sym typeface="Open Sans"/>
              </a:rPr>
              <a:t>VAPA </a:t>
            </a:r>
            <a:endParaRPr sz="1385">
              <a:solidFill>
                <a:srgbClr val="595959"/>
              </a:solidFill>
              <a:latin typeface="Open Sans"/>
              <a:ea typeface="Open Sans"/>
              <a:cs typeface="Open Sans"/>
              <a:sym typeface="Open Sans"/>
            </a:endParaRPr>
          </a:p>
          <a:p>
            <a:pPr indent="-316547" lvl="1" marL="914400" rtl="0" algn="l">
              <a:lnSpc>
                <a:spcPct val="95000"/>
              </a:lnSpc>
              <a:spcBef>
                <a:spcPts val="1000"/>
              </a:spcBef>
              <a:spcAft>
                <a:spcPts val="0"/>
              </a:spcAft>
              <a:buClr>
                <a:srgbClr val="595959"/>
              </a:buClr>
              <a:buSzPts val="1385"/>
              <a:buFont typeface="Open Sans"/>
              <a:buChar char="○"/>
            </a:pPr>
            <a:r>
              <a:rPr lang="en" sz="1385">
                <a:solidFill>
                  <a:srgbClr val="595959"/>
                </a:solidFill>
                <a:latin typeface="Open Sans"/>
                <a:ea typeface="Open Sans"/>
                <a:cs typeface="Open Sans"/>
                <a:sym typeface="Open Sans"/>
              </a:rPr>
              <a:t>Academics </a:t>
            </a:r>
            <a:endParaRPr sz="1385">
              <a:solidFill>
                <a:srgbClr val="595959"/>
              </a:solidFill>
              <a:latin typeface="Open Sans"/>
              <a:ea typeface="Open Sans"/>
              <a:cs typeface="Open Sans"/>
              <a:sym typeface="Open Sans"/>
            </a:endParaRPr>
          </a:p>
          <a:p>
            <a:pPr indent="0" lvl="0" marL="0" rtl="0" algn="l">
              <a:lnSpc>
                <a:spcPct val="95000"/>
              </a:lnSpc>
              <a:spcBef>
                <a:spcPts val="1000"/>
              </a:spcBef>
              <a:spcAft>
                <a:spcPts val="1000"/>
              </a:spcAft>
              <a:buNone/>
            </a:pPr>
            <a:r>
              <a:t/>
            </a:r>
            <a:endParaRPr sz="1385">
              <a:solidFill>
                <a:srgbClr val="595959"/>
              </a:solidFill>
              <a:latin typeface="Open Sans"/>
              <a:ea typeface="Open Sans"/>
              <a:cs typeface="Open Sans"/>
              <a:sym typeface="Open Sans"/>
            </a:endParaRPr>
          </a:p>
        </p:txBody>
      </p:sp>
      <p:sp>
        <p:nvSpPr>
          <p:cNvPr id="171" name="Google Shape;171;p26"/>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2" name="Google Shape;172;p26"/>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173" name="Google Shape;173;p26"/>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2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Meeting Topics and Timeline</a:t>
            </a:r>
            <a:r>
              <a:rPr b="1" lang="en">
                <a:latin typeface="Roboto Slab"/>
                <a:ea typeface="Roboto Slab"/>
                <a:cs typeface="Roboto Slab"/>
                <a:sym typeface="Roboto Slab"/>
              </a:rPr>
              <a:t>, Cont.</a:t>
            </a:r>
            <a:endParaRPr b="1">
              <a:latin typeface="Roboto Slab"/>
              <a:ea typeface="Roboto Slab"/>
              <a:cs typeface="Roboto Slab"/>
              <a:sym typeface="Roboto Slab"/>
            </a:endParaRPr>
          </a:p>
        </p:txBody>
      </p:sp>
      <p:sp>
        <p:nvSpPr>
          <p:cNvPr id="179" name="Google Shape;179;p27"/>
          <p:cNvSpPr txBox="1"/>
          <p:nvPr>
            <p:ph idx="1" type="body"/>
          </p:nvPr>
        </p:nvSpPr>
        <p:spPr>
          <a:xfrm>
            <a:off x="575175" y="1017725"/>
            <a:ext cx="8520600" cy="3602700"/>
          </a:xfrm>
          <a:prstGeom prst="rect">
            <a:avLst/>
          </a:prstGeom>
        </p:spPr>
        <p:txBody>
          <a:bodyPr anchorCtr="0" anchor="t" bIns="91425" lIns="91425" spcFirstLastPara="1" rIns="91425" wrap="square" tIns="91425">
            <a:noAutofit/>
          </a:bodyPr>
          <a:lstStyle/>
          <a:p>
            <a:pPr indent="-320675" lvl="0" marL="457200" rtl="0" algn="l">
              <a:lnSpc>
                <a:spcPct val="95000"/>
              </a:lnSpc>
              <a:spcBef>
                <a:spcPts val="0"/>
              </a:spcBef>
              <a:spcAft>
                <a:spcPts val="0"/>
              </a:spcAft>
              <a:buSzPts val="1450"/>
              <a:buFont typeface="Open Sans"/>
              <a:buChar char="●"/>
            </a:pPr>
            <a:r>
              <a:rPr b="1" lang="en" sz="1450">
                <a:latin typeface="Open Sans"/>
                <a:ea typeface="Open Sans"/>
                <a:cs typeface="Open Sans"/>
                <a:sym typeface="Open Sans"/>
              </a:rPr>
              <a:t>Today </a:t>
            </a:r>
            <a:endParaRPr sz="1450">
              <a:latin typeface="Open Sans"/>
              <a:ea typeface="Open Sans"/>
              <a:cs typeface="Open Sans"/>
              <a:sym typeface="Open Sans"/>
            </a:endParaRPr>
          </a:p>
          <a:p>
            <a:pPr indent="-320675" lvl="1" marL="914400" rtl="0" algn="l">
              <a:lnSpc>
                <a:spcPct val="95000"/>
              </a:lnSpc>
              <a:spcBef>
                <a:spcPts val="1000"/>
              </a:spcBef>
              <a:spcAft>
                <a:spcPts val="0"/>
              </a:spcAft>
              <a:buSzPts val="1450"/>
              <a:buFont typeface="Open Sans"/>
              <a:buChar char="○"/>
            </a:pPr>
            <a:r>
              <a:rPr lang="en" sz="1450">
                <a:latin typeface="Open Sans"/>
                <a:ea typeface="Open Sans"/>
                <a:cs typeface="Open Sans"/>
                <a:sym typeface="Open Sans"/>
              </a:rPr>
              <a:t>Community Engagement </a:t>
            </a:r>
            <a:endParaRPr sz="1450">
              <a:latin typeface="Open Sans"/>
              <a:ea typeface="Open Sans"/>
              <a:cs typeface="Open Sans"/>
              <a:sym typeface="Open Sans"/>
            </a:endParaRPr>
          </a:p>
          <a:p>
            <a:pPr indent="-320675" lvl="1" marL="914400" rtl="0" algn="l">
              <a:lnSpc>
                <a:spcPct val="95000"/>
              </a:lnSpc>
              <a:spcBef>
                <a:spcPts val="1000"/>
              </a:spcBef>
              <a:spcAft>
                <a:spcPts val="0"/>
              </a:spcAft>
              <a:buSzPts val="1450"/>
              <a:buFont typeface="Open Sans"/>
              <a:buChar char="○"/>
            </a:pPr>
            <a:r>
              <a:rPr lang="en" sz="1450">
                <a:latin typeface="Open Sans"/>
                <a:ea typeface="Open Sans"/>
                <a:cs typeface="Open Sans"/>
                <a:sym typeface="Open Sans"/>
              </a:rPr>
              <a:t>Food Services </a:t>
            </a:r>
            <a:endParaRPr sz="1450">
              <a:latin typeface="Open Sans"/>
              <a:ea typeface="Open Sans"/>
              <a:cs typeface="Open Sans"/>
              <a:sym typeface="Open Sans"/>
            </a:endParaRPr>
          </a:p>
          <a:p>
            <a:pPr indent="-320675" lvl="1" marL="914400" rtl="0" algn="l">
              <a:lnSpc>
                <a:spcPct val="95000"/>
              </a:lnSpc>
              <a:spcBef>
                <a:spcPts val="1000"/>
              </a:spcBef>
              <a:spcAft>
                <a:spcPts val="0"/>
              </a:spcAft>
              <a:buSzPts val="1450"/>
              <a:buFont typeface="Open Sans"/>
              <a:buChar char="○"/>
            </a:pPr>
            <a:r>
              <a:rPr lang="en" sz="1450">
                <a:latin typeface="Open Sans"/>
                <a:ea typeface="Open Sans"/>
                <a:cs typeface="Open Sans"/>
                <a:sym typeface="Open Sans"/>
              </a:rPr>
              <a:t>Technology</a:t>
            </a:r>
            <a:endParaRPr sz="1450">
              <a:latin typeface="Open Sans"/>
              <a:ea typeface="Open Sans"/>
              <a:cs typeface="Open Sans"/>
              <a:sym typeface="Open Sans"/>
            </a:endParaRPr>
          </a:p>
          <a:p>
            <a:pPr indent="-320675" lvl="1" marL="914400" rtl="0" algn="l">
              <a:lnSpc>
                <a:spcPct val="95000"/>
              </a:lnSpc>
              <a:spcBef>
                <a:spcPts val="1000"/>
              </a:spcBef>
              <a:spcAft>
                <a:spcPts val="0"/>
              </a:spcAft>
              <a:buSzPts val="1450"/>
              <a:buFont typeface="Open Sans"/>
              <a:buChar char="○"/>
            </a:pPr>
            <a:r>
              <a:rPr lang="en" sz="1450">
                <a:latin typeface="Open Sans"/>
                <a:ea typeface="Open Sans"/>
                <a:cs typeface="Open Sans"/>
                <a:sym typeface="Open Sans"/>
              </a:rPr>
              <a:t>Transportation </a:t>
            </a:r>
            <a:endParaRPr sz="1450">
              <a:latin typeface="Open Sans"/>
              <a:ea typeface="Open Sans"/>
              <a:cs typeface="Open Sans"/>
              <a:sym typeface="Open Sans"/>
            </a:endParaRPr>
          </a:p>
          <a:p>
            <a:pPr indent="-320675" lvl="1" marL="914400" rtl="0" algn="l">
              <a:lnSpc>
                <a:spcPct val="95000"/>
              </a:lnSpc>
              <a:spcBef>
                <a:spcPts val="1000"/>
              </a:spcBef>
              <a:spcAft>
                <a:spcPts val="0"/>
              </a:spcAft>
              <a:buSzPts val="1450"/>
              <a:buFont typeface="Open Sans"/>
              <a:buChar char="○"/>
            </a:pPr>
            <a:r>
              <a:rPr lang="en" sz="1450">
                <a:latin typeface="Open Sans"/>
                <a:ea typeface="Open Sans"/>
                <a:cs typeface="Open Sans"/>
                <a:sym typeface="Open Sans"/>
              </a:rPr>
              <a:t>Safety, Security and HVAC </a:t>
            </a:r>
            <a:endParaRPr sz="1450">
              <a:latin typeface="Open Sans"/>
              <a:ea typeface="Open Sans"/>
              <a:cs typeface="Open Sans"/>
              <a:sym typeface="Open Sans"/>
            </a:endParaRPr>
          </a:p>
          <a:p>
            <a:pPr indent="-320675" lvl="1" marL="914400" rtl="0" algn="l">
              <a:lnSpc>
                <a:spcPct val="95000"/>
              </a:lnSpc>
              <a:spcBef>
                <a:spcPts val="1000"/>
              </a:spcBef>
              <a:spcAft>
                <a:spcPts val="0"/>
              </a:spcAft>
              <a:buSzPts val="1450"/>
              <a:buFont typeface="Open Sans"/>
              <a:buChar char="○"/>
            </a:pPr>
            <a:r>
              <a:rPr lang="en" sz="1450">
                <a:latin typeface="Open Sans"/>
                <a:ea typeface="Open Sans"/>
                <a:cs typeface="Open Sans"/>
                <a:sym typeface="Open Sans"/>
              </a:rPr>
              <a:t>Furniture, fixtures and equipment </a:t>
            </a:r>
            <a:endParaRPr sz="1450">
              <a:latin typeface="Open Sans"/>
              <a:ea typeface="Open Sans"/>
              <a:cs typeface="Open Sans"/>
              <a:sym typeface="Open Sans"/>
            </a:endParaRPr>
          </a:p>
          <a:p>
            <a:pPr indent="-320675" lvl="1" marL="914400" rtl="0" algn="l">
              <a:lnSpc>
                <a:spcPct val="95000"/>
              </a:lnSpc>
              <a:spcBef>
                <a:spcPts val="1000"/>
              </a:spcBef>
              <a:spcAft>
                <a:spcPts val="0"/>
              </a:spcAft>
              <a:buSzPts val="1450"/>
              <a:buFont typeface="Open Sans"/>
              <a:buChar char="○"/>
            </a:pPr>
            <a:r>
              <a:rPr lang="en" sz="1450">
                <a:latin typeface="Open Sans"/>
                <a:ea typeface="Open Sans"/>
                <a:cs typeface="Open Sans"/>
                <a:sym typeface="Open Sans"/>
              </a:rPr>
              <a:t>Additional funds (roofing, playgrounds, HVAC)</a:t>
            </a:r>
            <a:endParaRPr sz="1450">
              <a:latin typeface="Open Sans"/>
              <a:ea typeface="Open Sans"/>
              <a:cs typeface="Open Sans"/>
              <a:sym typeface="Open Sans"/>
            </a:endParaRPr>
          </a:p>
          <a:p>
            <a:pPr indent="-320675" lvl="1" marL="914400" rtl="0" algn="l">
              <a:lnSpc>
                <a:spcPct val="95000"/>
              </a:lnSpc>
              <a:spcBef>
                <a:spcPts val="1000"/>
              </a:spcBef>
              <a:spcAft>
                <a:spcPts val="0"/>
              </a:spcAft>
              <a:buSzPts val="1450"/>
              <a:buFont typeface="Open Sans"/>
              <a:buChar char="○"/>
            </a:pPr>
            <a:r>
              <a:rPr lang="en" sz="1450">
                <a:latin typeface="Open Sans"/>
                <a:ea typeface="Open Sans"/>
                <a:cs typeface="Open Sans"/>
                <a:sym typeface="Open Sans"/>
              </a:rPr>
              <a:t>Wrap up initial draft proposal</a:t>
            </a:r>
            <a:endParaRPr sz="1450">
              <a:latin typeface="Open Sans"/>
              <a:ea typeface="Open Sans"/>
              <a:cs typeface="Open Sans"/>
              <a:sym typeface="Open Sans"/>
            </a:endParaRPr>
          </a:p>
          <a:p>
            <a:pPr indent="-320675" lvl="1" marL="914400" rtl="0" algn="l">
              <a:lnSpc>
                <a:spcPct val="95000"/>
              </a:lnSpc>
              <a:spcBef>
                <a:spcPts val="1000"/>
              </a:spcBef>
              <a:spcAft>
                <a:spcPts val="0"/>
              </a:spcAft>
              <a:buSzPts val="1450"/>
              <a:buFont typeface="Open Sans"/>
              <a:buChar char="○"/>
            </a:pPr>
            <a:r>
              <a:rPr lang="en" sz="1450">
                <a:latin typeface="Open Sans"/>
                <a:ea typeface="Open Sans"/>
                <a:cs typeface="Open Sans"/>
                <a:sym typeface="Open Sans"/>
              </a:rPr>
              <a:t>Bond proposal analysis  </a:t>
            </a:r>
            <a:endParaRPr sz="1450">
              <a:latin typeface="Open Sans"/>
              <a:ea typeface="Open Sans"/>
              <a:cs typeface="Open Sans"/>
              <a:sym typeface="Open Sans"/>
            </a:endParaRPr>
          </a:p>
          <a:p>
            <a:pPr indent="0" lvl="0" marL="0" rtl="0" algn="l">
              <a:lnSpc>
                <a:spcPct val="95000"/>
              </a:lnSpc>
              <a:spcBef>
                <a:spcPts val="1000"/>
              </a:spcBef>
              <a:spcAft>
                <a:spcPts val="1000"/>
              </a:spcAft>
              <a:buNone/>
            </a:pPr>
            <a:r>
              <a:t/>
            </a:r>
            <a:endParaRPr sz="1450">
              <a:latin typeface="Open Sans"/>
              <a:ea typeface="Open Sans"/>
              <a:cs typeface="Open Sans"/>
              <a:sym typeface="Open Sans"/>
            </a:endParaRPr>
          </a:p>
        </p:txBody>
      </p:sp>
      <p:sp>
        <p:nvSpPr>
          <p:cNvPr id="180" name="Google Shape;180;p27"/>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1" name="Google Shape;181;p27"/>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182" name="Google Shape;182;p27"/>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2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Seven Conditions of Student Success  </a:t>
            </a:r>
            <a:endParaRPr b="1">
              <a:latin typeface="Roboto Slab"/>
              <a:ea typeface="Roboto Slab"/>
              <a:cs typeface="Roboto Slab"/>
              <a:sym typeface="Roboto Slab"/>
            </a:endParaRPr>
          </a:p>
        </p:txBody>
      </p:sp>
      <p:sp>
        <p:nvSpPr>
          <p:cNvPr id="188" name="Google Shape;188;p28"/>
          <p:cNvSpPr txBox="1"/>
          <p:nvPr>
            <p:ph idx="1" type="body"/>
          </p:nvPr>
        </p:nvSpPr>
        <p:spPr>
          <a:xfrm>
            <a:off x="311700" y="1017725"/>
            <a:ext cx="8520600" cy="372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Open Sans"/>
              <a:buChar char="●"/>
            </a:pPr>
            <a:r>
              <a:rPr lang="en">
                <a:highlight>
                  <a:srgbClr val="FFFFFF"/>
                </a:highlight>
                <a:latin typeface="Open Sans"/>
                <a:ea typeface="Open Sans"/>
                <a:cs typeface="Open Sans"/>
                <a:sym typeface="Open Sans"/>
              </a:rPr>
              <a:t>Culturally proficient, experienced teachers and staff       </a:t>
            </a:r>
            <a:endParaRPr>
              <a:highlight>
                <a:srgbClr val="FFFFFF"/>
              </a:highlight>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lang="en">
                <a:highlight>
                  <a:srgbClr val="FFFFFF"/>
                </a:highlight>
                <a:latin typeface="Open Sans"/>
                <a:ea typeface="Open Sans"/>
                <a:cs typeface="Open Sans"/>
                <a:sym typeface="Open Sans"/>
              </a:rPr>
              <a:t>Recognition and cultivation of gifts, talents and interests           </a:t>
            </a:r>
            <a:endParaRPr>
              <a:highlight>
                <a:srgbClr val="FFFFFF"/>
              </a:highlight>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lang="en">
                <a:highlight>
                  <a:srgbClr val="FFFFFF"/>
                </a:highlight>
                <a:latin typeface="Open Sans"/>
                <a:ea typeface="Open Sans"/>
                <a:cs typeface="Open Sans"/>
                <a:sym typeface="Open Sans"/>
              </a:rPr>
              <a:t>High expectations and support to meet those high expectations  </a:t>
            </a:r>
            <a:endParaRPr>
              <a:highlight>
                <a:srgbClr val="FFFFFF"/>
              </a:highlight>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lang="en">
                <a:highlight>
                  <a:srgbClr val="FFFFFF"/>
                </a:highlight>
                <a:latin typeface="Open Sans"/>
                <a:ea typeface="Open Sans"/>
                <a:cs typeface="Open Sans"/>
                <a:sym typeface="Open Sans"/>
              </a:rPr>
              <a:t>Positive relationships with teachers and peers   </a:t>
            </a:r>
            <a:endParaRPr>
              <a:highlight>
                <a:srgbClr val="FFFFFF"/>
              </a:highlight>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lang="en">
                <a:highlight>
                  <a:srgbClr val="FFFFFF"/>
                </a:highlight>
                <a:latin typeface="Open Sans"/>
                <a:ea typeface="Open Sans"/>
                <a:cs typeface="Open Sans"/>
                <a:sym typeface="Open Sans"/>
              </a:rPr>
              <a:t>A sense of belonging, empowerment, connection and identity safety</a:t>
            </a:r>
            <a:endParaRPr>
              <a:highlight>
                <a:srgbClr val="FFFFFF"/>
              </a:highlight>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lang="en">
                <a:highlight>
                  <a:srgbClr val="FFFFFF"/>
                </a:highlight>
                <a:latin typeface="Open Sans"/>
                <a:ea typeface="Open Sans"/>
                <a:cs typeface="Open Sans"/>
                <a:sym typeface="Open Sans"/>
              </a:rPr>
              <a:t>Rigorous, relevant and inclusive curriculum centering their language, racial and cultural identities</a:t>
            </a:r>
            <a:endParaRPr>
              <a:highlight>
                <a:srgbClr val="FFFFFF"/>
              </a:highlight>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b="1" lang="en">
                <a:highlight>
                  <a:srgbClr val="FFFFFF"/>
                </a:highlight>
                <a:latin typeface="Open Sans"/>
                <a:ea typeface="Open Sans"/>
                <a:cs typeface="Open Sans"/>
                <a:sym typeface="Open Sans"/>
              </a:rPr>
              <a:t>Well-maintained facilities that support state of the art instruction and support cultural identities and safety</a:t>
            </a:r>
            <a:endParaRPr b="1">
              <a:highlight>
                <a:srgbClr val="FFFFFF"/>
              </a:highlight>
              <a:latin typeface="Open Sans"/>
              <a:ea typeface="Open Sans"/>
              <a:cs typeface="Open Sans"/>
              <a:sym typeface="Open Sans"/>
            </a:endParaRPr>
          </a:p>
          <a:p>
            <a:pPr indent="0" lvl="0" marL="457200" rtl="0" algn="l">
              <a:spcBef>
                <a:spcPts val="800"/>
              </a:spcBef>
              <a:spcAft>
                <a:spcPts val="1000"/>
              </a:spcAft>
              <a:buNone/>
            </a:pPr>
            <a:r>
              <a:t/>
            </a:r>
            <a:endParaRPr>
              <a:solidFill>
                <a:srgbClr val="595959"/>
              </a:solidFill>
              <a:latin typeface="Open Sans"/>
              <a:ea typeface="Open Sans"/>
              <a:cs typeface="Open Sans"/>
              <a:sym typeface="Open Sans"/>
            </a:endParaRPr>
          </a:p>
        </p:txBody>
      </p:sp>
      <p:sp>
        <p:nvSpPr>
          <p:cNvPr id="189" name="Google Shape;189;p28"/>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90" name="Google Shape;190;p28"/>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191" name="Google Shape;191;p28"/>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95" name="Shape 195"/>
        <p:cNvGrpSpPr/>
        <p:nvPr/>
      </p:nvGrpSpPr>
      <p:grpSpPr>
        <a:xfrm>
          <a:off x="0" y="0"/>
          <a:ext cx="0" cy="0"/>
          <a:chOff x="0" y="0"/>
          <a:chExt cx="0" cy="0"/>
        </a:xfrm>
      </p:grpSpPr>
      <p:sp>
        <p:nvSpPr>
          <p:cNvPr id="196" name="Google Shape;196;p29"/>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29"/>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Food Services</a:t>
            </a:r>
            <a:endParaRPr b="1">
              <a:solidFill>
                <a:schemeClr val="lt1"/>
              </a:solidFill>
              <a:latin typeface="Roboto Slab"/>
              <a:ea typeface="Roboto Slab"/>
              <a:cs typeface="Roboto Slab"/>
              <a:sym typeface="Roboto Slab"/>
            </a:endParaRPr>
          </a:p>
        </p:txBody>
      </p:sp>
      <p:pic>
        <p:nvPicPr>
          <p:cNvPr id="198" name="Google Shape;198;p29"/>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99" name="Google Shape;199;p29"/>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3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Food Services </a:t>
            </a:r>
            <a:endParaRPr b="1">
              <a:latin typeface="Roboto Slab"/>
              <a:ea typeface="Roboto Slab"/>
              <a:cs typeface="Roboto Slab"/>
              <a:sym typeface="Roboto Slab"/>
            </a:endParaRPr>
          </a:p>
        </p:txBody>
      </p:sp>
      <p:sp>
        <p:nvSpPr>
          <p:cNvPr id="205" name="Google Shape;205;p30"/>
          <p:cNvSpPr txBox="1"/>
          <p:nvPr>
            <p:ph idx="1" type="body"/>
          </p:nvPr>
        </p:nvSpPr>
        <p:spPr>
          <a:xfrm>
            <a:off x="394800" y="1017725"/>
            <a:ext cx="8520600" cy="3602700"/>
          </a:xfrm>
          <a:prstGeom prst="rect">
            <a:avLst/>
          </a:prstGeom>
        </p:spPr>
        <p:txBody>
          <a:bodyPr anchorCtr="0" anchor="t" bIns="91425" lIns="91425" spcFirstLastPara="1" rIns="91425" wrap="square" tIns="91425">
            <a:noAutofit/>
          </a:bodyPr>
          <a:lstStyle/>
          <a:p>
            <a:pPr indent="-329882" lvl="0" marL="457200" rtl="0" algn="l">
              <a:lnSpc>
                <a:spcPct val="100000"/>
              </a:lnSpc>
              <a:spcBef>
                <a:spcPts val="0"/>
              </a:spcBef>
              <a:spcAft>
                <a:spcPts val="0"/>
              </a:spcAft>
              <a:buSzPts val="1595"/>
              <a:buFont typeface="Open Sans"/>
              <a:buChar char="●"/>
            </a:pPr>
            <a:r>
              <a:rPr lang="en" sz="1595">
                <a:solidFill>
                  <a:srgbClr val="595959"/>
                </a:solidFill>
                <a:latin typeface="Open Sans"/>
                <a:ea typeface="Open Sans"/>
                <a:cs typeface="Open Sans"/>
                <a:sym typeface="Open Sans"/>
              </a:rPr>
              <a:t>To replace aging or obsolete food services equipment (steamers, hot boxes, ovens and serving lines), regardless of dining/kitchen rebuild, the cost is </a:t>
            </a:r>
            <a:r>
              <a:rPr b="1" lang="en" sz="1595">
                <a:latin typeface="Open Sans"/>
                <a:ea typeface="Open Sans"/>
                <a:cs typeface="Open Sans"/>
                <a:sym typeface="Open Sans"/>
              </a:rPr>
              <a:t>$39.5 million</a:t>
            </a:r>
            <a:endParaRPr b="1" sz="1595">
              <a:latin typeface="Open Sans"/>
              <a:ea typeface="Open Sans"/>
              <a:cs typeface="Open Sans"/>
              <a:sym typeface="Open Sans"/>
            </a:endParaRPr>
          </a:p>
          <a:p>
            <a:pPr indent="-329882" lvl="0" marL="457200" rtl="0" algn="l">
              <a:lnSpc>
                <a:spcPct val="100000"/>
              </a:lnSpc>
              <a:spcBef>
                <a:spcPts val="1000"/>
              </a:spcBef>
              <a:spcAft>
                <a:spcPts val="0"/>
              </a:spcAft>
              <a:buSzPts val="1595"/>
              <a:buFont typeface="Open Sans"/>
              <a:buChar char="●"/>
            </a:pPr>
            <a:r>
              <a:rPr lang="en" sz="1595">
                <a:latin typeface="Open Sans"/>
                <a:ea typeface="Open Sans"/>
                <a:cs typeface="Open Sans"/>
                <a:sym typeface="Open Sans"/>
              </a:rPr>
              <a:t>To purchase equipment/plan for space accordingly for dispersed dining at secondary campuses, the cost is </a:t>
            </a:r>
            <a:r>
              <a:rPr b="1" lang="en" sz="1595">
                <a:latin typeface="Open Sans"/>
                <a:ea typeface="Open Sans"/>
                <a:cs typeface="Open Sans"/>
                <a:sym typeface="Open Sans"/>
              </a:rPr>
              <a:t>$5.8 million</a:t>
            </a:r>
            <a:endParaRPr b="1" sz="1595">
              <a:latin typeface="Open Sans"/>
              <a:ea typeface="Open Sans"/>
              <a:cs typeface="Open Sans"/>
              <a:sym typeface="Open Sans"/>
            </a:endParaRPr>
          </a:p>
          <a:p>
            <a:pPr indent="-329882" lvl="1" marL="914400" rtl="0" algn="l">
              <a:lnSpc>
                <a:spcPct val="100000"/>
              </a:lnSpc>
              <a:spcBef>
                <a:spcPts val="1000"/>
              </a:spcBef>
              <a:spcAft>
                <a:spcPts val="1000"/>
              </a:spcAft>
              <a:buSzPts val="1595"/>
              <a:buFont typeface="Open Sans"/>
              <a:buChar char="○"/>
            </a:pPr>
            <a:r>
              <a:rPr lang="en" sz="1595">
                <a:latin typeface="Open Sans"/>
                <a:ea typeface="Open Sans"/>
                <a:cs typeface="Open Sans"/>
                <a:sym typeface="Open Sans"/>
              </a:rPr>
              <a:t>Think of ways to serve students food in non-traditional ways/innovative ways to quickly get food to students. Grab and go food service via vending (unstaffed) or stations (staffed) for faster access or access to food outside of traditional meal times.</a:t>
            </a:r>
            <a:endParaRPr sz="1595">
              <a:latin typeface="Open Sans"/>
              <a:ea typeface="Open Sans"/>
              <a:cs typeface="Open Sans"/>
              <a:sym typeface="Open Sans"/>
            </a:endParaRPr>
          </a:p>
        </p:txBody>
      </p:sp>
      <p:sp>
        <p:nvSpPr>
          <p:cNvPr id="206" name="Google Shape;206;p30"/>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07" name="Google Shape;207;p30"/>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208" name="Google Shape;208;p30"/>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3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Food Services </a:t>
            </a:r>
            <a:endParaRPr b="1">
              <a:latin typeface="Roboto Slab"/>
              <a:ea typeface="Roboto Slab"/>
              <a:cs typeface="Roboto Slab"/>
              <a:sym typeface="Roboto Slab"/>
            </a:endParaRPr>
          </a:p>
        </p:txBody>
      </p:sp>
      <p:sp>
        <p:nvSpPr>
          <p:cNvPr id="214" name="Google Shape;214;p31"/>
          <p:cNvSpPr txBox="1"/>
          <p:nvPr>
            <p:ph idx="1" type="body"/>
          </p:nvPr>
        </p:nvSpPr>
        <p:spPr>
          <a:xfrm>
            <a:off x="394800" y="1017725"/>
            <a:ext cx="4227600" cy="3602700"/>
          </a:xfrm>
          <a:prstGeom prst="rect">
            <a:avLst/>
          </a:prstGeom>
        </p:spPr>
        <p:txBody>
          <a:bodyPr anchorCtr="0" anchor="t" bIns="91425" lIns="91425" spcFirstLastPara="1" rIns="91425" wrap="square" tIns="91425">
            <a:noAutofit/>
          </a:bodyPr>
          <a:lstStyle/>
          <a:p>
            <a:pPr indent="-329882" lvl="0" marL="457200" rtl="0" algn="l">
              <a:lnSpc>
                <a:spcPct val="100000"/>
              </a:lnSpc>
              <a:spcBef>
                <a:spcPts val="0"/>
              </a:spcBef>
              <a:spcAft>
                <a:spcPts val="0"/>
              </a:spcAft>
              <a:buSzPts val="1595"/>
              <a:buFont typeface="Open Sans"/>
              <a:buChar char="●"/>
            </a:pPr>
            <a:r>
              <a:rPr lang="en" sz="1595">
                <a:latin typeface="Open Sans"/>
                <a:ea typeface="Open Sans"/>
                <a:cs typeface="Open Sans"/>
                <a:sym typeface="Open Sans"/>
              </a:rPr>
              <a:t>To provide a campus-based food pantry in the community room/suite to facilitate distribution for food received by existing partners, the cost is </a:t>
            </a:r>
            <a:r>
              <a:rPr b="1" lang="en" sz="1595">
                <a:latin typeface="Open Sans"/>
                <a:ea typeface="Open Sans"/>
                <a:cs typeface="Open Sans"/>
                <a:sym typeface="Open Sans"/>
              </a:rPr>
              <a:t>$6.7 million</a:t>
            </a:r>
            <a:endParaRPr sz="1595">
              <a:latin typeface="Open Sans"/>
              <a:ea typeface="Open Sans"/>
              <a:cs typeface="Open Sans"/>
              <a:sym typeface="Open Sans"/>
            </a:endParaRPr>
          </a:p>
        </p:txBody>
      </p:sp>
      <p:sp>
        <p:nvSpPr>
          <p:cNvPr id="215" name="Google Shape;215;p31"/>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16" name="Google Shape;216;p31"/>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217" name="Google Shape;217;p31"/>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218" name="Google Shape;218;p31"/>
          <p:cNvPicPr preferRelativeResize="0"/>
          <p:nvPr/>
        </p:nvPicPr>
        <p:blipFill>
          <a:blip r:embed="rId4">
            <a:alphaModFix/>
          </a:blip>
          <a:stretch>
            <a:fillRect/>
          </a:stretch>
        </p:blipFill>
        <p:spPr>
          <a:xfrm>
            <a:off x="4622400" y="1093925"/>
            <a:ext cx="4216801" cy="316260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5" name="Shape 65"/>
        <p:cNvGrpSpPr/>
        <p:nvPr/>
      </p:nvGrpSpPr>
      <p:grpSpPr>
        <a:xfrm>
          <a:off x="0" y="0"/>
          <a:ext cx="0" cy="0"/>
          <a:chOff x="0" y="0"/>
          <a:chExt cx="0" cy="0"/>
        </a:xfrm>
      </p:grpSpPr>
      <p:sp>
        <p:nvSpPr>
          <p:cNvPr id="66" name="Google Shape;66;p14"/>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14"/>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Interpretation</a:t>
            </a:r>
            <a:endParaRPr b="1">
              <a:solidFill>
                <a:schemeClr val="lt1"/>
              </a:solidFill>
              <a:latin typeface="Roboto Slab"/>
              <a:ea typeface="Roboto Slab"/>
              <a:cs typeface="Roboto Slab"/>
              <a:sym typeface="Roboto Slab"/>
            </a:endParaRPr>
          </a:p>
        </p:txBody>
      </p:sp>
      <p:pic>
        <p:nvPicPr>
          <p:cNvPr id="68" name="Google Shape;68;p14"/>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69" name="Google Shape;69;p14"/>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A9343A"/>
                </a:solidFill>
              </a:rPr>
              <a:t>‹#›</a:t>
            </a:fld>
            <a:endParaRPr b="1" sz="1200">
              <a:solidFill>
                <a:srgbClr val="A9343A"/>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22" name="Shape 222"/>
        <p:cNvGrpSpPr/>
        <p:nvPr/>
      </p:nvGrpSpPr>
      <p:grpSpPr>
        <a:xfrm>
          <a:off x="0" y="0"/>
          <a:ext cx="0" cy="0"/>
          <a:chOff x="0" y="0"/>
          <a:chExt cx="0" cy="0"/>
        </a:xfrm>
      </p:grpSpPr>
      <p:sp>
        <p:nvSpPr>
          <p:cNvPr id="223" name="Google Shape;223;p32"/>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32"/>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Technology </a:t>
            </a:r>
            <a:endParaRPr b="1">
              <a:solidFill>
                <a:schemeClr val="lt1"/>
              </a:solidFill>
              <a:latin typeface="Roboto Slab"/>
              <a:ea typeface="Roboto Slab"/>
              <a:cs typeface="Roboto Slab"/>
              <a:sym typeface="Roboto Slab"/>
            </a:endParaRPr>
          </a:p>
        </p:txBody>
      </p:sp>
      <p:pic>
        <p:nvPicPr>
          <p:cNvPr id="225" name="Google Shape;225;p32"/>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226" name="Google Shape;226;p32"/>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3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Technology</a:t>
            </a:r>
            <a:endParaRPr b="1">
              <a:latin typeface="Roboto Slab"/>
              <a:ea typeface="Roboto Slab"/>
              <a:cs typeface="Roboto Slab"/>
              <a:sym typeface="Roboto Slab"/>
            </a:endParaRPr>
          </a:p>
        </p:txBody>
      </p:sp>
      <p:sp>
        <p:nvSpPr>
          <p:cNvPr id="232" name="Google Shape;232;p33"/>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33" name="Google Shape;233;p33"/>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234" name="Google Shape;234;p33"/>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35" name="Google Shape;235;p33"/>
          <p:cNvSpPr txBox="1"/>
          <p:nvPr>
            <p:ph idx="1" type="body"/>
          </p:nvPr>
        </p:nvSpPr>
        <p:spPr>
          <a:xfrm>
            <a:off x="575175" y="1017725"/>
            <a:ext cx="8520600" cy="3602700"/>
          </a:xfrm>
          <a:prstGeom prst="rect">
            <a:avLst/>
          </a:prstGeom>
        </p:spPr>
        <p:txBody>
          <a:bodyPr anchorCtr="0" anchor="t" bIns="91425" lIns="91425" spcFirstLastPara="1" rIns="91425" wrap="square" tIns="91425">
            <a:noAutofit/>
          </a:bodyPr>
          <a:lstStyle/>
          <a:p>
            <a:pPr indent="-329882" lvl="0" marL="457200" rtl="0" algn="l">
              <a:lnSpc>
                <a:spcPct val="100000"/>
              </a:lnSpc>
              <a:spcBef>
                <a:spcPts val="0"/>
              </a:spcBef>
              <a:spcAft>
                <a:spcPts val="0"/>
              </a:spcAft>
              <a:buClr>
                <a:srgbClr val="595959"/>
              </a:buClr>
              <a:buSzPts val="1595"/>
              <a:buFont typeface="Open Sans"/>
              <a:buChar char="●"/>
            </a:pPr>
            <a:r>
              <a:rPr lang="en" sz="1595">
                <a:solidFill>
                  <a:srgbClr val="595959"/>
                </a:solidFill>
                <a:latin typeface="Open Sans"/>
                <a:ea typeface="Open Sans"/>
                <a:cs typeface="Open Sans"/>
                <a:sym typeface="Open Sans"/>
              </a:rPr>
              <a:t>1:1 Devices - LTE Enabled Single Operating System Student Devices (included Cost of Ownership - delivery, white glove service, set up, replacements, warranty, accidental damage), </a:t>
            </a:r>
            <a:r>
              <a:rPr b="1" lang="en" sz="1595">
                <a:latin typeface="Open Sans"/>
                <a:ea typeface="Open Sans"/>
                <a:cs typeface="Open Sans"/>
                <a:sym typeface="Open Sans"/>
              </a:rPr>
              <a:t>$55,050,000</a:t>
            </a:r>
            <a:endParaRPr b="1" sz="1595">
              <a:solidFill>
                <a:srgbClr val="595959"/>
              </a:solidFill>
              <a:latin typeface="Open Sans"/>
              <a:ea typeface="Open Sans"/>
              <a:cs typeface="Open Sans"/>
              <a:sym typeface="Open Sans"/>
            </a:endParaRPr>
          </a:p>
          <a:p>
            <a:pPr indent="-329882" lvl="0" marL="457200" rtl="0" algn="l">
              <a:lnSpc>
                <a:spcPct val="100000"/>
              </a:lnSpc>
              <a:spcBef>
                <a:spcPts val="1000"/>
              </a:spcBef>
              <a:spcAft>
                <a:spcPts val="0"/>
              </a:spcAft>
              <a:buClr>
                <a:srgbClr val="595959"/>
              </a:buClr>
              <a:buSzPts val="1595"/>
              <a:buFont typeface="Open Sans"/>
              <a:buChar char="●"/>
            </a:pPr>
            <a:r>
              <a:rPr lang="en" sz="1595">
                <a:solidFill>
                  <a:srgbClr val="595959"/>
                </a:solidFill>
                <a:latin typeface="Open Sans"/>
                <a:ea typeface="Open Sans"/>
                <a:cs typeface="Open Sans"/>
                <a:sym typeface="Open Sans"/>
              </a:rPr>
              <a:t>Staff Devices (included Cost of Ownership - delivery, white glove service, set up, replacements, warranty, accidental damage), </a:t>
            </a:r>
            <a:r>
              <a:rPr b="1" lang="en" sz="1595">
                <a:latin typeface="Open Sans"/>
                <a:ea typeface="Open Sans"/>
                <a:cs typeface="Open Sans"/>
                <a:sym typeface="Open Sans"/>
              </a:rPr>
              <a:t>$14,000,000</a:t>
            </a:r>
            <a:endParaRPr b="1" sz="1595">
              <a:solidFill>
                <a:srgbClr val="595959"/>
              </a:solidFill>
              <a:latin typeface="Open Sans"/>
              <a:ea typeface="Open Sans"/>
              <a:cs typeface="Open Sans"/>
              <a:sym typeface="Open Sans"/>
            </a:endParaRPr>
          </a:p>
          <a:p>
            <a:pPr indent="-329882" lvl="0" marL="457200" rtl="0" algn="l">
              <a:lnSpc>
                <a:spcPct val="100000"/>
              </a:lnSpc>
              <a:spcBef>
                <a:spcPts val="1000"/>
              </a:spcBef>
              <a:spcAft>
                <a:spcPts val="0"/>
              </a:spcAft>
              <a:buClr>
                <a:srgbClr val="595959"/>
              </a:buClr>
              <a:buSzPts val="1595"/>
              <a:buFont typeface="Open Sans"/>
              <a:buChar char="●"/>
            </a:pPr>
            <a:r>
              <a:rPr lang="en" sz="1595">
                <a:solidFill>
                  <a:srgbClr val="595959"/>
                </a:solidFill>
                <a:latin typeface="Open Sans"/>
                <a:ea typeface="Open Sans"/>
                <a:cs typeface="Open Sans"/>
                <a:sym typeface="Open Sans"/>
              </a:rPr>
              <a:t>Learning Space Display Upgrades (shifted language from Presentation Systems/Classroom Display to include ALL learning spaces for students), </a:t>
            </a:r>
            <a:r>
              <a:rPr b="1" lang="en" sz="1595">
                <a:latin typeface="Open Sans"/>
                <a:ea typeface="Open Sans"/>
                <a:cs typeface="Open Sans"/>
                <a:sym typeface="Open Sans"/>
              </a:rPr>
              <a:t>$5,000,000</a:t>
            </a:r>
            <a:endParaRPr b="1" sz="1595">
              <a:solidFill>
                <a:srgbClr val="595959"/>
              </a:solidFill>
              <a:latin typeface="Open Sans"/>
              <a:ea typeface="Open Sans"/>
              <a:cs typeface="Open Sans"/>
              <a:sym typeface="Open Sans"/>
            </a:endParaRPr>
          </a:p>
          <a:p>
            <a:pPr indent="-329882" lvl="0" marL="457200" rtl="0" algn="l">
              <a:lnSpc>
                <a:spcPct val="100000"/>
              </a:lnSpc>
              <a:spcBef>
                <a:spcPts val="1000"/>
              </a:spcBef>
              <a:spcAft>
                <a:spcPts val="0"/>
              </a:spcAft>
              <a:buClr>
                <a:srgbClr val="595959"/>
              </a:buClr>
              <a:buSzPts val="1595"/>
              <a:buFont typeface="Open Sans"/>
              <a:buChar char="●"/>
            </a:pPr>
            <a:r>
              <a:rPr lang="en" sz="1595">
                <a:solidFill>
                  <a:srgbClr val="595959"/>
                </a:solidFill>
                <a:latin typeface="Open Sans"/>
                <a:ea typeface="Open Sans"/>
                <a:cs typeface="Open Sans"/>
                <a:sym typeface="Open Sans"/>
              </a:rPr>
              <a:t>Peripherals (includes, but not limited to headsets, charging stations, maker spaces, robotics kits), </a:t>
            </a:r>
            <a:r>
              <a:rPr b="1" lang="en" sz="1595">
                <a:latin typeface="Open Sans"/>
                <a:ea typeface="Open Sans"/>
                <a:cs typeface="Open Sans"/>
                <a:sym typeface="Open Sans"/>
              </a:rPr>
              <a:t>$5,950,000 </a:t>
            </a:r>
            <a:endParaRPr sz="1595">
              <a:solidFill>
                <a:srgbClr val="595959"/>
              </a:solidFill>
              <a:latin typeface="Open Sans"/>
              <a:ea typeface="Open Sans"/>
              <a:cs typeface="Open Sans"/>
              <a:sym typeface="Open Sans"/>
            </a:endParaRPr>
          </a:p>
          <a:p>
            <a:pPr indent="-329882" lvl="0" marL="457200" rtl="0" algn="l">
              <a:lnSpc>
                <a:spcPct val="100000"/>
              </a:lnSpc>
              <a:spcBef>
                <a:spcPts val="1000"/>
              </a:spcBef>
              <a:spcAft>
                <a:spcPts val="1000"/>
              </a:spcAft>
              <a:buClr>
                <a:srgbClr val="595959"/>
              </a:buClr>
              <a:buSzPts val="1595"/>
              <a:buFont typeface="Open Sans"/>
              <a:buChar char="●"/>
            </a:pPr>
            <a:r>
              <a:rPr b="1" lang="en" sz="1595">
                <a:solidFill>
                  <a:srgbClr val="595959"/>
                </a:solidFill>
                <a:latin typeface="Open Sans"/>
                <a:ea typeface="Open Sans"/>
                <a:cs typeface="Open Sans"/>
                <a:sym typeface="Open Sans"/>
              </a:rPr>
              <a:t>Total = $80,000,000</a:t>
            </a:r>
            <a:r>
              <a:rPr b="1" lang="en" sz="1595">
                <a:solidFill>
                  <a:srgbClr val="595959"/>
                </a:solidFill>
                <a:latin typeface="Open Sans"/>
                <a:ea typeface="Open Sans"/>
                <a:cs typeface="Open Sans"/>
                <a:sym typeface="Open Sans"/>
              </a:rPr>
              <a:t> </a:t>
            </a:r>
            <a:endParaRPr b="1" sz="1595">
              <a:solidFill>
                <a:srgbClr val="595959"/>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39" name="Shape 239"/>
        <p:cNvGrpSpPr/>
        <p:nvPr/>
      </p:nvGrpSpPr>
      <p:grpSpPr>
        <a:xfrm>
          <a:off x="0" y="0"/>
          <a:ext cx="0" cy="0"/>
          <a:chOff x="0" y="0"/>
          <a:chExt cx="0" cy="0"/>
        </a:xfrm>
      </p:grpSpPr>
      <p:sp>
        <p:nvSpPr>
          <p:cNvPr id="240" name="Google Shape;240;p34"/>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34"/>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Nelson Bus Terminal</a:t>
            </a:r>
            <a:r>
              <a:rPr b="1" lang="en">
                <a:solidFill>
                  <a:schemeClr val="lt1"/>
                </a:solidFill>
                <a:latin typeface="Roboto Slab"/>
                <a:ea typeface="Roboto Slab"/>
                <a:cs typeface="Roboto Slab"/>
                <a:sym typeface="Roboto Slab"/>
              </a:rPr>
              <a:t> </a:t>
            </a:r>
            <a:endParaRPr b="1">
              <a:solidFill>
                <a:schemeClr val="lt1"/>
              </a:solidFill>
              <a:latin typeface="Roboto Slab"/>
              <a:ea typeface="Roboto Slab"/>
              <a:cs typeface="Roboto Slab"/>
              <a:sym typeface="Roboto Slab"/>
            </a:endParaRPr>
          </a:p>
        </p:txBody>
      </p:sp>
      <p:pic>
        <p:nvPicPr>
          <p:cNvPr id="242" name="Google Shape;242;p34"/>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243" name="Google Shape;243;p34"/>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3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Nelson Bus Terminal</a:t>
            </a:r>
            <a:endParaRPr b="1">
              <a:latin typeface="Roboto Slab"/>
              <a:ea typeface="Roboto Slab"/>
              <a:cs typeface="Roboto Slab"/>
              <a:sym typeface="Roboto Slab"/>
            </a:endParaRPr>
          </a:p>
        </p:txBody>
      </p:sp>
      <p:sp>
        <p:nvSpPr>
          <p:cNvPr id="249" name="Google Shape;249;p35"/>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50" name="Google Shape;250;p35"/>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251" name="Google Shape;251;p35"/>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52" name="Google Shape;252;p35"/>
          <p:cNvSpPr txBox="1"/>
          <p:nvPr>
            <p:ph idx="1" type="body"/>
          </p:nvPr>
        </p:nvSpPr>
        <p:spPr>
          <a:xfrm>
            <a:off x="575175" y="1017725"/>
            <a:ext cx="8520600" cy="3602700"/>
          </a:xfrm>
          <a:prstGeom prst="rect">
            <a:avLst/>
          </a:prstGeom>
        </p:spPr>
        <p:txBody>
          <a:bodyPr anchorCtr="0" anchor="t" bIns="91425" lIns="91425" spcFirstLastPara="1" rIns="91425" wrap="square" tIns="91425">
            <a:noAutofit/>
          </a:bodyPr>
          <a:lstStyle/>
          <a:p>
            <a:pPr indent="-329882" lvl="0" marL="457200" rtl="0" algn="l">
              <a:lnSpc>
                <a:spcPct val="100000"/>
              </a:lnSpc>
              <a:spcBef>
                <a:spcPts val="0"/>
              </a:spcBef>
              <a:spcAft>
                <a:spcPts val="0"/>
              </a:spcAft>
              <a:buClr>
                <a:srgbClr val="595959"/>
              </a:buClr>
              <a:buSzPts val="1595"/>
              <a:buFont typeface="Open Sans"/>
              <a:buChar char="●"/>
            </a:pPr>
            <a:r>
              <a:rPr lang="en" sz="1595">
                <a:solidFill>
                  <a:srgbClr val="595959"/>
                </a:solidFill>
                <a:latin typeface="Open Sans"/>
                <a:ea typeface="Open Sans"/>
                <a:cs typeface="Open Sans"/>
                <a:sym typeface="Open Sans"/>
              </a:rPr>
              <a:t>Replacement and improvements to bus terminals - </a:t>
            </a:r>
            <a:r>
              <a:rPr b="1" lang="en" sz="1595">
                <a:solidFill>
                  <a:srgbClr val="595959"/>
                </a:solidFill>
                <a:latin typeface="Open Sans"/>
                <a:ea typeface="Open Sans"/>
                <a:cs typeface="Open Sans"/>
                <a:sym typeface="Open Sans"/>
              </a:rPr>
              <a:t>$18.5 million</a:t>
            </a:r>
            <a:endParaRPr b="1" sz="1595">
              <a:solidFill>
                <a:srgbClr val="595959"/>
              </a:solidFill>
              <a:latin typeface="Open Sans"/>
              <a:ea typeface="Open Sans"/>
              <a:cs typeface="Open Sans"/>
              <a:sym typeface="Open Sans"/>
            </a:endParaRPr>
          </a:p>
          <a:p>
            <a:pPr indent="-329882" lvl="1" marL="914400" rtl="0" algn="l">
              <a:lnSpc>
                <a:spcPct val="100000"/>
              </a:lnSpc>
              <a:spcBef>
                <a:spcPts val="1000"/>
              </a:spcBef>
              <a:spcAft>
                <a:spcPts val="0"/>
              </a:spcAft>
              <a:buClr>
                <a:srgbClr val="595959"/>
              </a:buClr>
              <a:buSzPts val="1595"/>
              <a:buFont typeface="Open Sans"/>
              <a:buChar char="○"/>
            </a:pPr>
            <a:r>
              <a:rPr lang="en" sz="1595">
                <a:solidFill>
                  <a:srgbClr val="595959"/>
                </a:solidFill>
                <a:latin typeface="Open Sans"/>
                <a:ea typeface="Open Sans"/>
                <a:cs typeface="Open Sans"/>
                <a:sym typeface="Open Sans"/>
              </a:rPr>
              <a:t>Serves 40% of student populations </a:t>
            </a:r>
            <a:endParaRPr sz="1595">
              <a:solidFill>
                <a:srgbClr val="595959"/>
              </a:solidFill>
              <a:latin typeface="Open Sans"/>
              <a:ea typeface="Open Sans"/>
              <a:cs typeface="Open Sans"/>
              <a:sym typeface="Open Sans"/>
            </a:endParaRPr>
          </a:p>
          <a:p>
            <a:pPr indent="-329882" lvl="1" marL="914400" rtl="0" algn="l">
              <a:lnSpc>
                <a:spcPct val="100000"/>
              </a:lnSpc>
              <a:spcBef>
                <a:spcPts val="1000"/>
              </a:spcBef>
              <a:spcAft>
                <a:spcPts val="0"/>
              </a:spcAft>
              <a:buClr>
                <a:srgbClr val="595959"/>
              </a:buClr>
              <a:buSzPts val="1595"/>
              <a:buFont typeface="Open Sans"/>
              <a:buChar char="○"/>
            </a:pPr>
            <a:r>
              <a:rPr lang="en" sz="1595">
                <a:solidFill>
                  <a:srgbClr val="595959"/>
                </a:solidFill>
                <a:latin typeface="Open Sans"/>
                <a:ea typeface="Open Sans"/>
                <a:cs typeface="Open Sans"/>
                <a:sym typeface="Open Sans"/>
              </a:rPr>
              <a:t>Office space</a:t>
            </a:r>
            <a:endParaRPr sz="1595">
              <a:solidFill>
                <a:srgbClr val="595959"/>
              </a:solidFill>
              <a:latin typeface="Open Sans"/>
              <a:ea typeface="Open Sans"/>
              <a:cs typeface="Open Sans"/>
              <a:sym typeface="Open Sans"/>
            </a:endParaRPr>
          </a:p>
          <a:p>
            <a:pPr indent="-329882" lvl="1" marL="914400" rtl="0" algn="l">
              <a:lnSpc>
                <a:spcPct val="100000"/>
              </a:lnSpc>
              <a:spcBef>
                <a:spcPts val="1000"/>
              </a:spcBef>
              <a:spcAft>
                <a:spcPts val="0"/>
              </a:spcAft>
              <a:buClr>
                <a:srgbClr val="595959"/>
              </a:buClr>
              <a:buSzPts val="1595"/>
              <a:buFont typeface="Open Sans"/>
              <a:buChar char="○"/>
            </a:pPr>
            <a:r>
              <a:rPr lang="en" sz="1595">
                <a:solidFill>
                  <a:srgbClr val="595959"/>
                </a:solidFill>
                <a:latin typeface="Open Sans"/>
                <a:ea typeface="Open Sans"/>
                <a:cs typeface="Open Sans"/>
                <a:sym typeface="Open Sans"/>
              </a:rPr>
              <a:t>Training space</a:t>
            </a:r>
            <a:endParaRPr sz="1595">
              <a:solidFill>
                <a:srgbClr val="595959"/>
              </a:solidFill>
              <a:latin typeface="Open Sans"/>
              <a:ea typeface="Open Sans"/>
              <a:cs typeface="Open Sans"/>
              <a:sym typeface="Open Sans"/>
            </a:endParaRPr>
          </a:p>
          <a:p>
            <a:pPr indent="-329882" lvl="1" marL="914400" rtl="0" algn="l">
              <a:lnSpc>
                <a:spcPct val="100000"/>
              </a:lnSpc>
              <a:spcBef>
                <a:spcPts val="1000"/>
              </a:spcBef>
              <a:spcAft>
                <a:spcPts val="0"/>
              </a:spcAft>
              <a:buClr>
                <a:srgbClr val="595959"/>
              </a:buClr>
              <a:buSzPts val="1595"/>
              <a:buFont typeface="Open Sans"/>
              <a:buChar char="○"/>
            </a:pPr>
            <a:r>
              <a:rPr lang="en" sz="1595">
                <a:solidFill>
                  <a:srgbClr val="595959"/>
                </a:solidFill>
                <a:latin typeface="Open Sans"/>
                <a:ea typeface="Open Sans"/>
                <a:cs typeface="Open Sans"/>
                <a:sym typeface="Open Sans"/>
              </a:rPr>
              <a:t>Fueling </a:t>
            </a:r>
            <a:r>
              <a:rPr lang="en" sz="1595">
                <a:solidFill>
                  <a:srgbClr val="595959"/>
                </a:solidFill>
                <a:latin typeface="Open Sans"/>
                <a:ea typeface="Open Sans"/>
                <a:cs typeface="Open Sans"/>
                <a:sym typeface="Open Sans"/>
              </a:rPr>
              <a:t>stations</a:t>
            </a:r>
            <a:endParaRPr sz="1595">
              <a:solidFill>
                <a:srgbClr val="595959"/>
              </a:solidFill>
              <a:latin typeface="Open Sans"/>
              <a:ea typeface="Open Sans"/>
              <a:cs typeface="Open Sans"/>
              <a:sym typeface="Open Sans"/>
            </a:endParaRPr>
          </a:p>
          <a:p>
            <a:pPr indent="-329882" lvl="1" marL="914400" rtl="0" algn="l">
              <a:lnSpc>
                <a:spcPct val="100000"/>
              </a:lnSpc>
              <a:spcBef>
                <a:spcPts val="1000"/>
              </a:spcBef>
              <a:spcAft>
                <a:spcPts val="0"/>
              </a:spcAft>
              <a:buClr>
                <a:srgbClr val="595959"/>
              </a:buClr>
              <a:buSzPts val="1595"/>
              <a:buFont typeface="Open Sans"/>
              <a:buChar char="○"/>
            </a:pPr>
            <a:r>
              <a:rPr lang="en" sz="1595">
                <a:solidFill>
                  <a:srgbClr val="595959"/>
                </a:solidFill>
                <a:latin typeface="Open Sans"/>
                <a:ea typeface="Open Sans"/>
                <a:cs typeface="Open Sans"/>
                <a:sym typeface="Open Sans"/>
              </a:rPr>
              <a:t>Maintenance bay </a:t>
            </a:r>
            <a:endParaRPr sz="1595">
              <a:solidFill>
                <a:srgbClr val="595959"/>
              </a:solidFill>
              <a:latin typeface="Open Sans"/>
              <a:ea typeface="Open Sans"/>
              <a:cs typeface="Open Sans"/>
              <a:sym typeface="Open Sans"/>
            </a:endParaRPr>
          </a:p>
          <a:p>
            <a:pPr indent="-329882" lvl="1" marL="914400" rtl="0" algn="l">
              <a:lnSpc>
                <a:spcPct val="100000"/>
              </a:lnSpc>
              <a:spcBef>
                <a:spcPts val="1000"/>
              </a:spcBef>
              <a:spcAft>
                <a:spcPts val="0"/>
              </a:spcAft>
              <a:buClr>
                <a:srgbClr val="595959"/>
              </a:buClr>
              <a:buSzPts val="1595"/>
              <a:buFont typeface="Open Sans"/>
              <a:buChar char="○"/>
            </a:pPr>
            <a:r>
              <a:rPr lang="en" sz="1595">
                <a:solidFill>
                  <a:srgbClr val="595959"/>
                </a:solidFill>
                <a:latin typeface="Open Sans"/>
                <a:ea typeface="Open Sans"/>
                <a:cs typeface="Open Sans"/>
                <a:sym typeface="Open Sans"/>
              </a:rPr>
              <a:t>Safety and security</a:t>
            </a:r>
            <a:endParaRPr sz="1595">
              <a:solidFill>
                <a:srgbClr val="595959"/>
              </a:solidFill>
              <a:latin typeface="Open Sans"/>
              <a:ea typeface="Open Sans"/>
              <a:cs typeface="Open Sans"/>
              <a:sym typeface="Open Sans"/>
            </a:endParaRPr>
          </a:p>
          <a:p>
            <a:pPr indent="-329882" lvl="1" marL="914400" rtl="0" algn="l">
              <a:lnSpc>
                <a:spcPct val="100000"/>
              </a:lnSpc>
              <a:spcBef>
                <a:spcPts val="1000"/>
              </a:spcBef>
              <a:spcAft>
                <a:spcPts val="0"/>
              </a:spcAft>
              <a:buClr>
                <a:srgbClr val="595959"/>
              </a:buClr>
              <a:buSzPts val="1595"/>
              <a:buFont typeface="Open Sans"/>
              <a:buChar char="○"/>
            </a:pPr>
            <a:r>
              <a:rPr lang="en" sz="1595">
                <a:solidFill>
                  <a:srgbClr val="595959"/>
                </a:solidFill>
                <a:latin typeface="Open Sans"/>
                <a:ea typeface="Open Sans"/>
                <a:cs typeface="Open Sans"/>
                <a:sym typeface="Open Sans"/>
              </a:rPr>
              <a:t>Etc.  </a:t>
            </a:r>
            <a:endParaRPr sz="1595">
              <a:solidFill>
                <a:srgbClr val="595959"/>
              </a:solidFill>
              <a:latin typeface="Open Sans"/>
              <a:ea typeface="Open Sans"/>
              <a:cs typeface="Open Sans"/>
              <a:sym typeface="Open Sans"/>
            </a:endParaRPr>
          </a:p>
          <a:p>
            <a:pPr indent="0" lvl="0" marL="914400" rtl="0" algn="l">
              <a:lnSpc>
                <a:spcPct val="100000"/>
              </a:lnSpc>
              <a:spcBef>
                <a:spcPts val="1000"/>
              </a:spcBef>
              <a:spcAft>
                <a:spcPts val="1000"/>
              </a:spcAft>
              <a:buNone/>
            </a:pPr>
            <a:r>
              <a:t/>
            </a:r>
            <a:endParaRPr sz="1595">
              <a:solidFill>
                <a:srgbClr val="595959"/>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56" name="Shape 256"/>
        <p:cNvGrpSpPr/>
        <p:nvPr/>
      </p:nvGrpSpPr>
      <p:grpSpPr>
        <a:xfrm>
          <a:off x="0" y="0"/>
          <a:ext cx="0" cy="0"/>
          <a:chOff x="0" y="0"/>
          <a:chExt cx="0" cy="0"/>
        </a:xfrm>
      </p:grpSpPr>
      <p:sp>
        <p:nvSpPr>
          <p:cNvPr id="257" name="Google Shape;257;p36"/>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36"/>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Spreadsheet</a:t>
            </a:r>
            <a:endParaRPr b="1">
              <a:solidFill>
                <a:schemeClr val="lt1"/>
              </a:solidFill>
              <a:latin typeface="Roboto Slab"/>
              <a:ea typeface="Roboto Slab"/>
              <a:cs typeface="Roboto Slab"/>
              <a:sym typeface="Roboto Slab"/>
            </a:endParaRPr>
          </a:p>
        </p:txBody>
      </p:sp>
      <p:pic>
        <p:nvPicPr>
          <p:cNvPr id="259" name="Google Shape;259;p36"/>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260" name="Google Shape;260;p36"/>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64" name="Shape 264"/>
        <p:cNvGrpSpPr/>
        <p:nvPr/>
      </p:nvGrpSpPr>
      <p:grpSpPr>
        <a:xfrm>
          <a:off x="0" y="0"/>
          <a:ext cx="0" cy="0"/>
          <a:chOff x="0" y="0"/>
          <a:chExt cx="0" cy="0"/>
        </a:xfrm>
      </p:grpSpPr>
      <p:sp>
        <p:nvSpPr>
          <p:cNvPr id="265" name="Google Shape;265;p37"/>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37"/>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Bond Proposal Analysis</a:t>
            </a:r>
            <a:endParaRPr b="1">
              <a:solidFill>
                <a:schemeClr val="lt1"/>
              </a:solidFill>
              <a:latin typeface="Roboto Slab"/>
              <a:ea typeface="Roboto Slab"/>
              <a:cs typeface="Roboto Slab"/>
              <a:sym typeface="Roboto Slab"/>
            </a:endParaRPr>
          </a:p>
        </p:txBody>
      </p:sp>
      <p:pic>
        <p:nvPicPr>
          <p:cNvPr id="267" name="Google Shape;267;p37"/>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268" name="Google Shape;268;p37"/>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72" name="Shape 272"/>
        <p:cNvGrpSpPr/>
        <p:nvPr/>
      </p:nvGrpSpPr>
      <p:grpSpPr>
        <a:xfrm>
          <a:off x="0" y="0"/>
          <a:ext cx="0" cy="0"/>
          <a:chOff x="0" y="0"/>
          <a:chExt cx="0" cy="0"/>
        </a:xfrm>
      </p:grpSpPr>
      <p:sp>
        <p:nvSpPr>
          <p:cNvPr id="273" name="Google Shape;273;p38"/>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38"/>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Next Steps &amp; Meeting </a:t>
            </a:r>
            <a:endParaRPr b="1">
              <a:solidFill>
                <a:schemeClr val="lt1"/>
              </a:solidFill>
              <a:latin typeface="Roboto Slab"/>
              <a:ea typeface="Roboto Slab"/>
              <a:cs typeface="Roboto Slab"/>
              <a:sym typeface="Roboto Slab"/>
            </a:endParaRPr>
          </a:p>
        </p:txBody>
      </p:sp>
      <p:pic>
        <p:nvPicPr>
          <p:cNvPr id="275" name="Google Shape;275;p38"/>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276" name="Google Shape;276;p38"/>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3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Next Steps &amp; Meetings </a:t>
            </a:r>
            <a:endParaRPr b="1">
              <a:latin typeface="Roboto Slab"/>
              <a:ea typeface="Roboto Slab"/>
              <a:cs typeface="Roboto Slab"/>
              <a:sym typeface="Roboto Slab"/>
            </a:endParaRPr>
          </a:p>
        </p:txBody>
      </p:sp>
      <p:sp>
        <p:nvSpPr>
          <p:cNvPr id="282" name="Google Shape;282;p39"/>
          <p:cNvSpPr txBox="1"/>
          <p:nvPr>
            <p:ph idx="1" type="body"/>
          </p:nvPr>
        </p:nvSpPr>
        <p:spPr>
          <a:xfrm>
            <a:off x="311700" y="1017725"/>
            <a:ext cx="8520600" cy="35214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SzPts val="1900"/>
              <a:buFont typeface="Open Sans"/>
              <a:buChar char="●"/>
            </a:pPr>
            <a:r>
              <a:rPr lang="en" sz="1900">
                <a:latin typeface="Open Sans"/>
                <a:ea typeface="Open Sans"/>
                <a:cs typeface="Open Sans"/>
                <a:sym typeface="Open Sans"/>
              </a:rPr>
              <a:t>Office hours</a:t>
            </a:r>
            <a:endParaRPr sz="1900">
              <a:latin typeface="Open Sans"/>
              <a:ea typeface="Open Sans"/>
              <a:cs typeface="Open Sans"/>
              <a:sym typeface="Open Sans"/>
            </a:endParaRPr>
          </a:p>
          <a:p>
            <a:pPr indent="-323850" lvl="1" marL="914400" rtl="0" algn="l">
              <a:spcBef>
                <a:spcPts val="1000"/>
              </a:spcBef>
              <a:spcAft>
                <a:spcPts val="0"/>
              </a:spcAft>
              <a:buSzPts val="1500"/>
              <a:buFont typeface="Open Sans"/>
              <a:buChar char="○"/>
            </a:pPr>
            <a:r>
              <a:rPr lang="en" sz="1500">
                <a:latin typeface="Open Sans"/>
                <a:ea typeface="Open Sans"/>
                <a:cs typeface="Open Sans"/>
                <a:sym typeface="Open Sans"/>
              </a:rPr>
              <a:t>Let Jasmine Correa know by noon on Wednesday prior</a:t>
            </a:r>
            <a:endParaRPr sz="1500">
              <a:latin typeface="Open Sans"/>
              <a:ea typeface="Open Sans"/>
              <a:cs typeface="Open Sans"/>
              <a:sym typeface="Open Sans"/>
            </a:endParaRPr>
          </a:p>
          <a:p>
            <a:pPr indent="-349250" lvl="0" marL="457200" rtl="0" algn="l">
              <a:spcBef>
                <a:spcPts val="1000"/>
              </a:spcBef>
              <a:spcAft>
                <a:spcPts val="0"/>
              </a:spcAft>
              <a:buSzPts val="1900"/>
              <a:buFont typeface="Open Sans"/>
              <a:buChar char="●"/>
            </a:pPr>
            <a:r>
              <a:rPr lang="en" sz="1900">
                <a:latin typeface="Open Sans"/>
                <a:ea typeface="Open Sans"/>
                <a:cs typeface="Open Sans"/>
                <a:sym typeface="Open Sans"/>
              </a:rPr>
              <a:t>Next meeting </a:t>
            </a:r>
            <a:endParaRPr sz="1900">
              <a:latin typeface="Open Sans"/>
              <a:ea typeface="Open Sans"/>
              <a:cs typeface="Open Sans"/>
              <a:sym typeface="Open Sans"/>
            </a:endParaRPr>
          </a:p>
          <a:p>
            <a:pPr indent="-323850" lvl="1" marL="914400" rtl="0" algn="l">
              <a:spcBef>
                <a:spcPts val="1000"/>
              </a:spcBef>
              <a:spcAft>
                <a:spcPts val="0"/>
              </a:spcAft>
              <a:buSzPts val="1500"/>
              <a:buFont typeface="Open Sans"/>
              <a:buChar char="○"/>
            </a:pPr>
            <a:r>
              <a:rPr lang="en" sz="1500">
                <a:latin typeface="Open Sans"/>
                <a:ea typeface="Open Sans"/>
                <a:cs typeface="Open Sans"/>
                <a:sym typeface="Open Sans"/>
              </a:rPr>
              <a:t>Thursday, June 30 at 6:30 p.m. </a:t>
            </a:r>
            <a:endParaRPr sz="1500">
              <a:highlight>
                <a:schemeClr val="lt1"/>
              </a:highlight>
              <a:latin typeface="Open Sans"/>
              <a:ea typeface="Open Sans"/>
              <a:cs typeface="Open Sans"/>
              <a:sym typeface="Open Sans"/>
            </a:endParaRPr>
          </a:p>
          <a:p>
            <a:pPr indent="-349250" lvl="0" marL="457200" rtl="0" algn="l">
              <a:spcBef>
                <a:spcPts val="1000"/>
              </a:spcBef>
              <a:spcAft>
                <a:spcPts val="0"/>
              </a:spcAft>
              <a:buSzPts val="1900"/>
              <a:buFont typeface="Open Sans"/>
              <a:buChar char="●"/>
            </a:pPr>
            <a:r>
              <a:rPr lang="en" sz="1900">
                <a:latin typeface="Open Sans"/>
                <a:ea typeface="Open Sans"/>
                <a:cs typeface="Open Sans"/>
                <a:sym typeface="Open Sans"/>
              </a:rPr>
              <a:t>Reminder</a:t>
            </a:r>
            <a:endParaRPr sz="1900">
              <a:latin typeface="Open Sans"/>
              <a:ea typeface="Open Sans"/>
              <a:cs typeface="Open Sans"/>
              <a:sym typeface="Open Sans"/>
            </a:endParaRPr>
          </a:p>
          <a:p>
            <a:pPr indent="-323850" lvl="1" marL="914400" rtl="0" algn="l">
              <a:spcBef>
                <a:spcPts val="1000"/>
              </a:spcBef>
              <a:spcAft>
                <a:spcPts val="0"/>
              </a:spcAft>
              <a:buSzPts val="1500"/>
              <a:buFont typeface="Open Sans"/>
              <a:buChar char="○"/>
            </a:pPr>
            <a:r>
              <a:rPr lang="en" sz="1500">
                <a:latin typeface="Open Sans"/>
                <a:ea typeface="Open Sans"/>
                <a:cs typeface="Open Sans"/>
                <a:sym typeface="Open Sans"/>
              </a:rPr>
              <a:t>The district will be closed the entirety of July 4 week (Mon. 7/4 - Fri. 7/8)   </a:t>
            </a:r>
            <a:endParaRPr sz="1500">
              <a:latin typeface="Open Sans"/>
              <a:ea typeface="Open Sans"/>
              <a:cs typeface="Open Sans"/>
              <a:sym typeface="Open Sans"/>
            </a:endParaRPr>
          </a:p>
          <a:p>
            <a:pPr indent="-323850" lvl="1" marL="914400" rtl="0" algn="l">
              <a:spcBef>
                <a:spcPts val="1000"/>
              </a:spcBef>
              <a:spcAft>
                <a:spcPts val="1000"/>
              </a:spcAft>
              <a:buSzPts val="1500"/>
              <a:buFont typeface="Open Sans"/>
              <a:buChar char="○"/>
            </a:pPr>
            <a:r>
              <a:rPr lang="en" sz="1500">
                <a:latin typeface="Open Sans"/>
                <a:ea typeface="Open Sans"/>
                <a:cs typeface="Open Sans"/>
                <a:sym typeface="Open Sans"/>
              </a:rPr>
              <a:t>The district is on a Summer Energy Efficiency schedule (10 hour days, closed Fridays)</a:t>
            </a:r>
            <a:endParaRPr sz="1500">
              <a:latin typeface="Open Sans"/>
              <a:ea typeface="Open Sans"/>
              <a:cs typeface="Open Sans"/>
              <a:sym typeface="Open Sans"/>
            </a:endParaRPr>
          </a:p>
        </p:txBody>
      </p:sp>
      <p:sp>
        <p:nvSpPr>
          <p:cNvPr id="283" name="Google Shape;283;p39"/>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84" name="Google Shape;284;p39"/>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285" name="Google Shape;285;p39"/>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40"/>
          <p:cNvSpPr txBox="1"/>
          <p:nvPr>
            <p:ph type="title"/>
          </p:nvPr>
        </p:nvSpPr>
        <p:spPr>
          <a:xfrm>
            <a:off x="311700" y="306513"/>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Future Meeting Schedule</a:t>
            </a:r>
            <a:endParaRPr b="1">
              <a:latin typeface="Roboto Slab"/>
              <a:ea typeface="Roboto Slab"/>
              <a:cs typeface="Roboto Slab"/>
              <a:sym typeface="Roboto Slab"/>
            </a:endParaRPr>
          </a:p>
        </p:txBody>
      </p:sp>
      <p:sp>
        <p:nvSpPr>
          <p:cNvPr id="291" name="Google Shape;291;p40"/>
          <p:cNvSpPr txBox="1"/>
          <p:nvPr>
            <p:ph idx="1" type="body"/>
          </p:nvPr>
        </p:nvSpPr>
        <p:spPr>
          <a:xfrm>
            <a:off x="311700" y="1017725"/>
            <a:ext cx="71178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000"/>
              </a:spcAft>
              <a:buNone/>
            </a:pPr>
            <a:r>
              <a:rPr lang="en">
                <a:latin typeface="Open Sans"/>
                <a:ea typeface="Open Sans"/>
                <a:cs typeface="Open Sans"/>
                <a:sym typeface="Open Sans"/>
              </a:rPr>
              <a:t> </a:t>
            </a:r>
            <a:endParaRPr>
              <a:latin typeface="Open Sans"/>
              <a:ea typeface="Open Sans"/>
              <a:cs typeface="Open Sans"/>
              <a:sym typeface="Open Sans"/>
            </a:endParaRPr>
          </a:p>
        </p:txBody>
      </p:sp>
      <p:sp>
        <p:nvSpPr>
          <p:cNvPr id="292" name="Google Shape;292;p40"/>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93" name="Google Shape;293;p40"/>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294" name="Google Shape;294;p40"/>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95" name="Google Shape;295;p40"/>
          <p:cNvSpPr txBox="1"/>
          <p:nvPr/>
        </p:nvSpPr>
        <p:spPr>
          <a:xfrm>
            <a:off x="228600" y="1012575"/>
            <a:ext cx="9144000" cy="4099200"/>
          </a:xfrm>
          <a:prstGeom prst="rect">
            <a:avLst/>
          </a:prstGeom>
          <a:noFill/>
          <a:ln>
            <a:noFill/>
          </a:ln>
        </p:spPr>
        <p:txBody>
          <a:bodyPr anchorCtr="0" anchor="t" bIns="91425" lIns="91425" spcFirstLastPara="1" rIns="91425" wrap="square" tIns="91425">
            <a:normAutofit/>
          </a:bodyPr>
          <a:lstStyle/>
          <a:p>
            <a:pPr indent="-359553" lvl="0" marL="457200" rtl="0" algn="l">
              <a:lnSpc>
                <a:spcPct val="100000"/>
              </a:lnSpc>
              <a:spcBef>
                <a:spcPts val="1000"/>
              </a:spcBef>
              <a:spcAft>
                <a:spcPts val="0"/>
              </a:spcAft>
              <a:buClr>
                <a:srgbClr val="595959"/>
              </a:buClr>
              <a:buSzPts val="1823"/>
              <a:buFont typeface="Open Sans"/>
              <a:buChar char="●"/>
            </a:pPr>
            <a:r>
              <a:rPr lang="en" sz="1823">
                <a:solidFill>
                  <a:schemeClr val="dk2"/>
                </a:solidFill>
                <a:latin typeface="Open Sans"/>
                <a:ea typeface="Open Sans"/>
                <a:cs typeface="Open Sans"/>
                <a:sym typeface="Open Sans"/>
              </a:rPr>
              <a:t>BSC Meeting, </a:t>
            </a:r>
            <a:r>
              <a:rPr lang="en" sz="1823">
                <a:solidFill>
                  <a:srgbClr val="595959"/>
                </a:solidFill>
                <a:latin typeface="Open Sans"/>
                <a:ea typeface="Open Sans"/>
                <a:cs typeface="Open Sans"/>
                <a:sym typeface="Open Sans"/>
              </a:rPr>
              <a:t>Thur</a:t>
            </a:r>
            <a:r>
              <a:rPr lang="en" sz="1823">
                <a:solidFill>
                  <a:srgbClr val="595959"/>
                </a:solidFill>
                <a:latin typeface="Open Sans"/>
                <a:ea typeface="Open Sans"/>
                <a:cs typeface="Open Sans"/>
                <a:sym typeface="Open Sans"/>
              </a:rPr>
              <a:t>s., June 30, 6:30-9:00 pm</a:t>
            </a:r>
            <a:endParaRPr sz="1823">
              <a:solidFill>
                <a:srgbClr val="595959"/>
              </a:solidFill>
              <a:latin typeface="Open Sans"/>
              <a:ea typeface="Open Sans"/>
              <a:cs typeface="Open Sans"/>
              <a:sym typeface="Open Sans"/>
            </a:endParaRPr>
          </a:p>
          <a:p>
            <a:pPr indent="-359553" lvl="0" marL="457200" rtl="0" algn="l">
              <a:lnSpc>
                <a:spcPct val="100000"/>
              </a:lnSpc>
              <a:spcBef>
                <a:spcPts val="1000"/>
              </a:spcBef>
              <a:spcAft>
                <a:spcPts val="0"/>
              </a:spcAft>
              <a:buClr>
                <a:srgbClr val="595959"/>
              </a:buClr>
              <a:buSzPts val="1823"/>
              <a:buFont typeface="Open Sans"/>
              <a:buChar char="●"/>
            </a:pPr>
            <a:r>
              <a:rPr lang="en" sz="1823">
                <a:solidFill>
                  <a:srgbClr val="595959"/>
                </a:solidFill>
                <a:latin typeface="Open Sans"/>
                <a:ea typeface="Open Sans"/>
                <a:cs typeface="Open Sans"/>
                <a:sym typeface="Open Sans"/>
              </a:rPr>
              <a:t>Community Conversations,</a:t>
            </a:r>
            <a:r>
              <a:rPr lang="en" sz="1823">
                <a:solidFill>
                  <a:srgbClr val="595959"/>
                </a:solidFill>
                <a:latin typeface="Open Sans"/>
                <a:ea typeface="Open Sans"/>
                <a:cs typeface="Open Sans"/>
                <a:sym typeface="Open Sans"/>
              </a:rPr>
              <a:t> Tues., July 12, 6-8 pm (Virtual)</a:t>
            </a:r>
            <a:endParaRPr sz="1823">
              <a:solidFill>
                <a:srgbClr val="595959"/>
              </a:solidFill>
              <a:latin typeface="Open Sans"/>
              <a:ea typeface="Open Sans"/>
              <a:cs typeface="Open Sans"/>
              <a:sym typeface="Open Sans"/>
            </a:endParaRPr>
          </a:p>
          <a:p>
            <a:pPr indent="-359553" lvl="0" marL="457200" rtl="0" algn="l">
              <a:lnSpc>
                <a:spcPct val="100000"/>
              </a:lnSpc>
              <a:spcBef>
                <a:spcPts val="1000"/>
              </a:spcBef>
              <a:spcAft>
                <a:spcPts val="0"/>
              </a:spcAft>
              <a:buClr>
                <a:srgbClr val="595959"/>
              </a:buClr>
              <a:buSzPts val="1823"/>
              <a:buFont typeface="Open Sans"/>
              <a:buChar char="●"/>
            </a:pPr>
            <a:r>
              <a:rPr lang="en" sz="1823">
                <a:solidFill>
                  <a:srgbClr val="595959"/>
                </a:solidFill>
                <a:latin typeface="Open Sans"/>
                <a:ea typeface="Open Sans"/>
                <a:cs typeface="Open Sans"/>
                <a:sym typeface="Open Sans"/>
              </a:rPr>
              <a:t>Community Conversations, Weds., July 14, 6-8pm (Virtual)</a:t>
            </a:r>
            <a:endParaRPr sz="1823">
              <a:solidFill>
                <a:srgbClr val="595959"/>
              </a:solidFill>
              <a:latin typeface="Open Sans"/>
              <a:ea typeface="Open Sans"/>
              <a:cs typeface="Open Sans"/>
              <a:sym typeface="Open Sans"/>
            </a:endParaRPr>
          </a:p>
          <a:p>
            <a:pPr indent="-359553" lvl="0" marL="457200" rtl="0" algn="l">
              <a:lnSpc>
                <a:spcPct val="100000"/>
              </a:lnSpc>
              <a:spcBef>
                <a:spcPts val="1000"/>
              </a:spcBef>
              <a:spcAft>
                <a:spcPts val="0"/>
              </a:spcAft>
              <a:buClr>
                <a:srgbClr val="595959"/>
              </a:buClr>
              <a:buSzPts val="1823"/>
              <a:buFont typeface="Open Sans"/>
              <a:buChar char="●"/>
            </a:pPr>
            <a:r>
              <a:rPr lang="en" sz="1823">
                <a:solidFill>
                  <a:srgbClr val="595959"/>
                </a:solidFill>
                <a:latin typeface="Open Sans"/>
                <a:ea typeface="Open Sans"/>
                <a:cs typeface="Open Sans"/>
                <a:sym typeface="Open Sans"/>
              </a:rPr>
              <a:t>Community Conversations, Sat., July 16, 10am-12pm, Dobie MS </a:t>
            </a:r>
            <a:endParaRPr sz="1823">
              <a:solidFill>
                <a:srgbClr val="595959"/>
              </a:solidFill>
              <a:latin typeface="Open Sans"/>
              <a:ea typeface="Open Sans"/>
              <a:cs typeface="Open Sans"/>
              <a:sym typeface="Open Sans"/>
            </a:endParaRPr>
          </a:p>
          <a:p>
            <a:pPr indent="-359553" lvl="0" marL="457200" rtl="0" algn="l">
              <a:lnSpc>
                <a:spcPct val="100000"/>
              </a:lnSpc>
              <a:spcBef>
                <a:spcPts val="1000"/>
              </a:spcBef>
              <a:spcAft>
                <a:spcPts val="0"/>
              </a:spcAft>
              <a:buClr>
                <a:srgbClr val="595959"/>
              </a:buClr>
              <a:buSzPts val="1823"/>
              <a:buFont typeface="Open Sans"/>
              <a:buChar char="●"/>
            </a:pPr>
            <a:r>
              <a:rPr lang="en" sz="1823">
                <a:solidFill>
                  <a:srgbClr val="595959"/>
                </a:solidFill>
                <a:latin typeface="Open Sans"/>
                <a:ea typeface="Open Sans"/>
                <a:cs typeface="Open Sans"/>
                <a:sym typeface="Open Sans"/>
              </a:rPr>
              <a:t>Community Conversations, Sat., July 16, 1-3pm, Travis ECHS </a:t>
            </a:r>
            <a:endParaRPr sz="1823">
              <a:solidFill>
                <a:srgbClr val="595959"/>
              </a:solidFill>
              <a:latin typeface="Open Sans"/>
              <a:ea typeface="Open Sans"/>
              <a:cs typeface="Open Sans"/>
              <a:sym typeface="Open Sans"/>
            </a:endParaRPr>
          </a:p>
          <a:p>
            <a:pPr indent="-359553" lvl="0" marL="457200" rtl="0" algn="l">
              <a:lnSpc>
                <a:spcPct val="100000"/>
              </a:lnSpc>
              <a:spcBef>
                <a:spcPts val="1000"/>
              </a:spcBef>
              <a:spcAft>
                <a:spcPts val="0"/>
              </a:spcAft>
              <a:buClr>
                <a:srgbClr val="595959"/>
              </a:buClr>
              <a:buSzPts val="1823"/>
              <a:buFont typeface="Open Sans"/>
              <a:buChar char="●"/>
            </a:pPr>
            <a:r>
              <a:rPr lang="en" sz="1823">
                <a:solidFill>
                  <a:schemeClr val="dk2"/>
                </a:solidFill>
                <a:latin typeface="Open Sans"/>
                <a:ea typeface="Open Sans"/>
                <a:cs typeface="Open Sans"/>
                <a:sym typeface="Open Sans"/>
              </a:rPr>
              <a:t>BSC Meeting, </a:t>
            </a:r>
            <a:r>
              <a:rPr lang="en" sz="1823">
                <a:solidFill>
                  <a:srgbClr val="595959"/>
                </a:solidFill>
                <a:latin typeface="Open Sans"/>
                <a:ea typeface="Open Sans"/>
                <a:cs typeface="Open Sans"/>
                <a:sym typeface="Open Sans"/>
              </a:rPr>
              <a:t>Weds., July 20, 6:30-8:30 pm, Location TBD </a:t>
            </a:r>
            <a:endParaRPr sz="1823">
              <a:solidFill>
                <a:srgbClr val="595959"/>
              </a:solidFill>
              <a:latin typeface="Open Sans"/>
              <a:ea typeface="Open Sans"/>
              <a:cs typeface="Open Sans"/>
              <a:sym typeface="Open Sans"/>
            </a:endParaRPr>
          </a:p>
          <a:p>
            <a:pPr indent="-359553" lvl="0" marL="457200" rtl="0" algn="l">
              <a:lnSpc>
                <a:spcPct val="100000"/>
              </a:lnSpc>
              <a:spcBef>
                <a:spcPts val="1000"/>
              </a:spcBef>
              <a:spcAft>
                <a:spcPts val="0"/>
              </a:spcAft>
              <a:buClr>
                <a:srgbClr val="595959"/>
              </a:buClr>
              <a:buSzPts val="1823"/>
              <a:buFont typeface="Open Sans"/>
              <a:buChar char="●"/>
            </a:pPr>
            <a:r>
              <a:rPr lang="en" sz="1823">
                <a:solidFill>
                  <a:schemeClr val="dk2"/>
                </a:solidFill>
                <a:latin typeface="Open Sans"/>
                <a:ea typeface="Open Sans"/>
                <a:cs typeface="Open Sans"/>
                <a:sym typeface="Open Sans"/>
              </a:rPr>
              <a:t>BSC Meeting, </a:t>
            </a:r>
            <a:r>
              <a:rPr lang="en" sz="1823">
                <a:solidFill>
                  <a:srgbClr val="595959"/>
                </a:solidFill>
                <a:latin typeface="Open Sans"/>
                <a:ea typeface="Open Sans"/>
                <a:cs typeface="Open Sans"/>
                <a:sym typeface="Open Sans"/>
              </a:rPr>
              <a:t>Sat., July 23, 9:00 am-1:00 pm, Location TBD</a:t>
            </a:r>
            <a:endParaRPr sz="860">
              <a:solidFill>
                <a:srgbClr val="595959"/>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99" name="Shape 299"/>
        <p:cNvGrpSpPr/>
        <p:nvPr/>
      </p:nvGrpSpPr>
      <p:grpSpPr>
        <a:xfrm>
          <a:off x="0" y="0"/>
          <a:ext cx="0" cy="0"/>
          <a:chOff x="0" y="0"/>
          <a:chExt cx="0" cy="0"/>
        </a:xfrm>
      </p:grpSpPr>
      <p:sp>
        <p:nvSpPr>
          <p:cNvPr id="300" name="Google Shape;300;p41"/>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41"/>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Adjourn</a:t>
            </a:r>
            <a:endParaRPr b="1">
              <a:solidFill>
                <a:schemeClr val="lt1"/>
              </a:solidFill>
              <a:latin typeface="Roboto Slab"/>
              <a:ea typeface="Roboto Slab"/>
              <a:cs typeface="Roboto Slab"/>
              <a:sym typeface="Roboto Slab"/>
            </a:endParaRPr>
          </a:p>
        </p:txBody>
      </p:sp>
      <p:pic>
        <p:nvPicPr>
          <p:cNvPr id="302" name="Google Shape;302;p41"/>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303" name="Google Shape;303;p41"/>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100">
                <a:solidFill>
                  <a:srgbClr val="980000"/>
                </a:solidFill>
              </a:rPr>
              <a:t>‹#›</a:t>
            </a:fld>
            <a:endParaRPr b="1" sz="1300">
              <a:solidFill>
                <a:srgbClr val="98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5"/>
          <p:cNvSpPr txBox="1"/>
          <p:nvPr>
            <p:ph type="title"/>
          </p:nvPr>
        </p:nvSpPr>
        <p:spPr>
          <a:xfrm>
            <a:off x="311700" y="140225"/>
            <a:ext cx="8520600" cy="1270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Bond Steering Committee / Comité Directivo del Bono</a:t>
            </a:r>
            <a:br>
              <a:rPr b="1" lang="en">
                <a:latin typeface="Roboto Slab"/>
                <a:ea typeface="Roboto Slab"/>
                <a:cs typeface="Roboto Slab"/>
                <a:sym typeface="Roboto Slab"/>
              </a:rPr>
            </a:br>
            <a:r>
              <a:rPr lang="en">
                <a:latin typeface="Roboto Slab"/>
                <a:ea typeface="Roboto Slab"/>
                <a:cs typeface="Roboto Slab"/>
                <a:sym typeface="Roboto Slab"/>
              </a:rPr>
              <a:t>Public Comment Registrations / Inscripció para presentar un comentario público</a:t>
            </a:r>
            <a:endParaRPr>
              <a:latin typeface="Roboto Slab"/>
              <a:ea typeface="Roboto Slab"/>
              <a:cs typeface="Roboto Slab"/>
              <a:sym typeface="Roboto Slab"/>
            </a:endParaRPr>
          </a:p>
        </p:txBody>
      </p:sp>
      <p:sp>
        <p:nvSpPr>
          <p:cNvPr id="75" name="Google Shape;75;p15"/>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6" name="Google Shape;76;p15"/>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77" name="Google Shape;77;p15"/>
          <p:cNvSpPr txBox="1"/>
          <p:nvPr/>
        </p:nvSpPr>
        <p:spPr>
          <a:xfrm>
            <a:off x="444750" y="1314875"/>
            <a:ext cx="857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78" name="Google Shape;78;p15"/>
          <p:cNvSpPr txBox="1"/>
          <p:nvPr/>
        </p:nvSpPr>
        <p:spPr>
          <a:xfrm>
            <a:off x="99475" y="2411965"/>
            <a:ext cx="4466700" cy="2049600"/>
          </a:xfrm>
          <a:prstGeom prst="rect">
            <a:avLst/>
          </a:prstGeom>
          <a:noFill/>
          <a:ln>
            <a:noFill/>
          </a:ln>
        </p:spPr>
        <p:txBody>
          <a:bodyPr anchorCtr="0" anchor="t" bIns="91425" lIns="91425" spcFirstLastPara="1" rIns="91425" wrap="square" tIns="91425">
            <a:spAutoFit/>
          </a:bodyPr>
          <a:lstStyle/>
          <a:p>
            <a:pPr indent="-298450" lvl="0" marL="457200" rtl="0" algn="l">
              <a:lnSpc>
                <a:spcPct val="115000"/>
              </a:lnSpc>
              <a:spcBef>
                <a:spcPts val="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Ten minutes for public comment</a:t>
            </a:r>
            <a:endParaRPr>
              <a:solidFill>
                <a:srgbClr val="3F3F3F"/>
              </a:solidFill>
              <a:latin typeface="Open Sans"/>
              <a:ea typeface="Open Sans"/>
              <a:cs typeface="Open Sans"/>
              <a:sym typeface="Open Sans"/>
            </a:endParaRPr>
          </a:p>
          <a:p>
            <a:pPr indent="-298450" lvl="0" marL="457200" rtl="0" algn="l">
              <a:lnSpc>
                <a:spcPct val="115000"/>
              </a:lnSpc>
              <a:spcBef>
                <a:spcPts val="100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Two minutes per person</a:t>
            </a:r>
            <a:endParaRPr>
              <a:solidFill>
                <a:srgbClr val="3F3F3F"/>
              </a:solidFill>
              <a:latin typeface="Open Sans"/>
              <a:ea typeface="Open Sans"/>
              <a:cs typeface="Open Sans"/>
              <a:sym typeface="Open Sans"/>
            </a:endParaRPr>
          </a:p>
          <a:p>
            <a:pPr indent="-298450" lvl="0" marL="457200" rtl="0" algn="l">
              <a:lnSpc>
                <a:spcPct val="115000"/>
              </a:lnSpc>
              <a:spcBef>
                <a:spcPts val="100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Register using the QR Code or https://tinyurl.com/aisd2022bond</a:t>
            </a:r>
            <a:endParaRPr>
              <a:solidFill>
                <a:srgbClr val="3F3F3F"/>
              </a:solidFill>
              <a:latin typeface="Open Sans"/>
              <a:ea typeface="Open Sans"/>
              <a:cs typeface="Open Sans"/>
              <a:sym typeface="Open Sans"/>
            </a:endParaRPr>
          </a:p>
          <a:p>
            <a:pPr indent="-292100" lvl="0" marL="457200" rtl="0" algn="l">
              <a:lnSpc>
                <a:spcPct val="115000"/>
              </a:lnSpc>
              <a:spcBef>
                <a:spcPts val="1200"/>
              </a:spcBef>
              <a:spcAft>
                <a:spcPts val="1000"/>
              </a:spcAft>
              <a:buClr>
                <a:srgbClr val="3F3F3F"/>
              </a:buClr>
              <a:buSzPts val="1000"/>
              <a:buChar char="●"/>
            </a:pPr>
            <a:r>
              <a:rPr lang="en">
                <a:solidFill>
                  <a:srgbClr val="3F3F3F"/>
                </a:solidFill>
                <a:latin typeface="Open Sans"/>
                <a:ea typeface="Open Sans"/>
                <a:cs typeface="Open Sans"/>
                <a:sym typeface="Open Sans"/>
              </a:rPr>
              <a:t>The committee follows the district’s Communications and Visitor Requirements </a:t>
            </a:r>
            <a:endParaRPr sz="1000">
              <a:solidFill>
                <a:srgbClr val="3F3F3F"/>
              </a:solidFill>
            </a:endParaRPr>
          </a:p>
        </p:txBody>
      </p:sp>
      <p:sp>
        <p:nvSpPr>
          <p:cNvPr id="79" name="Google Shape;79;p15"/>
          <p:cNvSpPr txBox="1"/>
          <p:nvPr/>
        </p:nvSpPr>
        <p:spPr>
          <a:xfrm>
            <a:off x="4365600" y="2411978"/>
            <a:ext cx="4466700" cy="2024100"/>
          </a:xfrm>
          <a:prstGeom prst="rect">
            <a:avLst/>
          </a:prstGeom>
          <a:noFill/>
          <a:ln>
            <a:noFill/>
          </a:ln>
        </p:spPr>
        <p:txBody>
          <a:bodyPr anchorCtr="0" anchor="t" bIns="91425" lIns="91425" spcFirstLastPara="1" rIns="91425" wrap="square" tIns="91425">
            <a:spAutoFit/>
          </a:bodyPr>
          <a:lstStyle/>
          <a:p>
            <a:pPr indent="-311150" lvl="0" marL="457200" rtl="0" algn="l">
              <a:lnSpc>
                <a:spcPct val="115000"/>
              </a:lnSpc>
              <a:spcBef>
                <a:spcPts val="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Diez minutos para comentarios públicos</a:t>
            </a:r>
            <a:endParaRPr>
              <a:solidFill>
                <a:srgbClr val="3F3F3F"/>
              </a:solidFill>
              <a:latin typeface="Open Sans"/>
              <a:ea typeface="Open Sans"/>
              <a:cs typeface="Open Sans"/>
              <a:sym typeface="Open Sans"/>
            </a:endParaRPr>
          </a:p>
          <a:p>
            <a:pPr indent="-311150" lvl="0" marL="457200" rtl="0" algn="l">
              <a:lnSpc>
                <a:spcPct val="115000"/>
              </a:lnSpc>
              <a:spcBef>
                <a:spcPts val="100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Dos minutos por persona.</a:t>
            </a:r>
            <a:endParaRPr>
              <a:solidFill>
                <a:srgbClr val="3F3F3F"/>
              </a:solidFill>
              <a:latin typeface="Open Sans"/>
              <a:ea typeface="Open Sans"/>
              <a:cs typeface="Open Sans"/>
              <a:sym typeface="Open Sans"/>
            </a:endParaRPr>
          </a:p>
          <a:p>
            <a:pPr indent="-311150" lvl="0" marL="457200" rtl="0" algn="l">
              <a:lnSpc>
                <a:spcPct val="115000"/>
              </a:lnSpc>
              <a:spcBef>
                <a:spcPts val="100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Regístrese usando el código QR o https://tinyurl.com/aisd2022bond</a:t>
            </a:r>
            <a:endParaRPr>
              <a:solidFill>
                <a:srgbClr val="3F3F3F"/>
              </a:solidFill>
              <a:latin typeface="Open Sans"/>
              <a:ea typeface="Open Sans"/>
              <a:cs typeface="Open Sans"/>
              <a:sym typeface="Open Sans"/>
            </a:endParaRPr>
          </a:p>
          <a:p>
            <a:pPr indent="-311150" lvl="0" marL="457200" rtl="0" algn="l">
              <a:lnSpc>
                <a:spcPct val="115000"/>
              </a:lnSpc>
              <a:spcBef>
                <a:spcPts val="1000"/>
              </a:spcBef>
              <a:spcAft>
                <a:spcPts val="1000"/>
              </a:spcAft>
              <a:buClr>
                <a:srgbClr val="3F3F3F"/>
              </a:buClr>
              <a:buSzPts val="1300"/>
              <a:buFont typeface="Open Sans"/>
              <a:buChar char="●"/>
            </a:pPr>
            <a:r>
              <a:rPr lang="en">
                <a:solidFill>
                  <a:srgbClr val="3F3F3F"/>
                </a:solidFill>
                <a:latin typeface="Open Sans"/>
                <a:ea typeface="Open Sans"/>
                <a:cs typeface="Open Sans"/>
                <a:sym typeface="Open Sans"/>
              </a:rPr>
              <a:t>El comité sigue </a:t>
            </a:r>
            <a:r>
              <a:rPr lang="en">
                <a:solidFill>
                  <a:srgbClr val="3F3F3F"/>
                </a:solidFill>
                <a:uFill>
                  <a:noFill/>
                </a:uFill>
                <a:latin typeface="Open Sans"/>
                <a:ea typeface="Open Sans"/>
                <a:cs typeface="Open Sans"/>
                <a:sym typeface="Open Sans"/>
                <a:hlinkClick r:id="rId4">
                  <a:extLst>
                    <a:ext uri="{A12FA001-AC4F-418D-AE19-62706E023703}">
                      <ahyp:hlinkClr val="tx"/>
                    </a:ext>
                  </a:extLst>
                </a:hlinkClick>
              </a:rPr>
              <a:t>los requisitos de visitantes y comunicaciones</a:t>
            </a:r>
            <a:r>
              <a:rPr lang="en">
                <a:solidFill>
                  <a:srgbClr val="3F3F3F"/>
                </a:solidFill>
                <a:latin typeface="Open Sans"/>
                <a:ea typeface="Open Sans"/>
                <a:cs typeface="Open Sans"/>
                <a:sym typeface="Open Sans"/>
              </a:rPr>
              <a:t> del distrito</a:t>
            </a:r>
            <a:endParaRPr sz="1700">
              <a:solidFill>
                <a:srgbClr val="3F3F3F"/>
              </a:solidFill>
              <a:latin typeface="Open Sans"/>
              <a:ea typeface="Open Sans"/>
              <a:cs typeface="Open Sans"/>
              <a:sym typeface="Open Sans"/>
            </a:endParaRPr>
          </a:p>
        </p:txBody>
      </p:sp>
      <p:pic>
        <p:nvPicPr>
          <p:cNvPr id="80" name="Google Shape;80;p15"/>
          <p:cNvPicPr preferRelativeResize="0"/>
          <p:nvPr/>
        </p:nvPicPr>
        <p:blipFill>
          <a:blip r:embed="rId5">
            <a:alphaModFix/>
          </a:blip>
          <a:stretch>
            <a:fillRect/>
          </a:stretch>
        </p:blipFill>
        <p:spPr>
          <a:xfrm>
            <a:off x="6065675" y="1124400"/>
            <a:ext cx="1280100" cy="1280100"/>
          </a:xfrm>
          <a:prstGeom prst="rect">
            <a:avLst/>
          </a:prstGeom>
          <a:noFill/>
          <a:ln>
            <a:noFill/>
          </a:ln>
        </p:spPr>
      </p:pic>
      <p:sp>
        <p:nvSpPr>
          <p:cNvPr id="81" name="Google Shape;81;p15"/>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5" name="Shape 85"/>
        <p:cNvGrpSpPr/>
        <p:nvPr/>
      </p:nvGrpSpPr>
      <p:grpSpPr>
        <a:xfrm>
          <a:off x="0" y="0"/>
          <a:ext cx="0" cy="0"/>
          <a:chOff x="0" y="0"/>
          <a:chExt cx="0" cy="0"/>
        </a:xfrm>
      </p:grpSpPr>
      <p:sp>
        <p:nvSpPr>
          <p:cNvPr id="86" name="Google Shape;86;p16"/>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16"/>
          <p:cNvSpPr txBox="1"/>
          <p:nvPr>
            <p:ph type="ctrTitle"/>
          </p:nvPr>
        </p:nvSpPr>
        <p:spPr>
          <a:xfrm>
            <a:off x="311708" y="181068"/>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Bond Steering Committee</a:t>
            </a:r>
            <a:endParaRPr b="1">
              <a:solidFill>
                <a:schemeClr val="lt1"/>
              </a:solidFill>
              <a:latin typeface="Roboto Slab"/>
              <a:ea typeface="Roboto Slab"/>
              <a:cs typeface="Roboto Slab"/>
              <a:sym typeface="Roboto Slab"/>
            </a:endParaRPr>
          </a:p>
        </p:txBody>
      </p:sp>
      <p:sp>
        <p:nvSpPr>
          <p:cNvPr id="88" name="Google Shape;88;p16"/>
          <p:cNvSpPr txBox="1"/>
          <p:nvPr>
            <p:ph idx="1" type="subTitle"/>
          </p:nvPr>
        </p:nvSpPr>
        <p:spPr>
          <a:xfrm>
            <a:off x="311700" y="2270618"/>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solidFill>
                  <a:schemeClr val="lt1"/>
                </a:solidFill>
                <a:latin typeface="Proxima Nova Semibold"/>
                <a:ea typeface="Proxima Nova Semibold"/>
                <a:cs typeface="Proxima Nova Semibold"/>
                <a:sym typeface="Proxima Nova Semibold"/>
              </a:rPr>
              <a:t>Wednesday, June 29, 2022</a:t>
            </a:r>
            <a:endParaRPr>
              <a:solidFill>
                <a:schemeClr val="lt1"/>
              </a:solidFill>
              <a:latin typeface="Proxima Nova Semibold"/>
              <a:ea typeface="Proxima Nova Semibold"/>
              <a:cs typeface="Proxima Nova Semibold"/>
              <a:sym typeface="Proxima Nova Semibold"/>
            </a:endParaRPr>
          </a:p>
        </p:txBody>
      </p:sp>
      <p:pic>
        <p:nvPicPr>
          <p:cNvPr id="89" name="Google Shape;89;p16"/>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90" name="Google Shape;90;p16"/>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4" name="Shape 94"/>
        <p:cNvGrpSpPr/>
        <p:nvPr/>
      </p:nvGrpSpPr>
      <p:grpSpPr>
        <a:xfrm>
          <a:off x="0" y="0"/>
          <a:ext cx="0" cy="0"/>
          <a:chOff x="0" y="0"/>
          <a:chExt cx="0" cy="0"/>
        </a:xfrm>
      </p:grpSpPr>
      <p:sp>
        <p:nvSpPr>
          <p:cNvPr id="95" name="Google Shape;95;p17"/>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7"/>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Call to Order</a:t>
            </a:r>
            <a:endParaRPr b="1">
              <a:solidFill>
                <a:schemeClr val="lt1"/>
              </a:solidFill>
              <a:latin typeface="Roboto Slab"/>
              <a:ea typeface="Roboto Slab"/>
              <a:cs typeface="Roboto Slab"/>
              <a:sym typeface="Roboto Slab"/>
            </a:endParaRPr>
          </a:p>
        </p:txBody>
      </p:sp>
      <p:pic>
        <p:nvPicPr>
          <p:cNvPr id="97" name="Google Shape;97;p17"/>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98" name="Google Shape;98;p17"/>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2" name="Shape 102"/>
        <p:cNvGrpSpPr/>
        <p:nvPr/>
      </p:nvGrpSpPr>
      <p:grpSpPr>
        <a:xfrm>
          <a:off x="0" y="0"/>
          <a:ext cx="0" cy="0"/>
          <a:chOff x="0" y="0"/>
          <a:chExt cx="0" cy="0"/>
        </a:xfrm>
      </p:grpSpPr>
      <p:sp>
        <p:nvSpPr>
          <p:cNvPr id="103" name="Google Shape;103;p18"/>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8"/>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Public Comment</a:t>
            </a:r>
            <a:endParaRPr b="1">
              <a:solidFill>
                <a:schemeClr val="lt1"/>
              </a:solidFill>
              <a:latin typeface="Roboto Slab"/>
              <a:ea typeface="Roboto Slab"/>
              <a:cs typeface="Roboto Slab"/>
              <a:sym typeface="Roboto Slab"/>
            </a:endParaRPr>
          </a:p>
        </p:txBody>
      </p:sp>
      <p:pic>
        <p:nvPicPr>
          <p:cNvPr id="105" name="Google Shape;105;p18"/>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06" name="Google Shape;106;p18"/>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highlight>
                  <a:srgbClr val="FFFFFF"/>
                </a:highlight>
              </a:rPr>
              <a:t>‹#›</a:t>
            </a:fld>
            <a:endParaRPr b="1" sz="1200">
              <a:solidFill>
                <a:srgbClr val="980000"/>
              </a:solidFill>
              <a:highlight>
                <a:srgbClr val="FFFFFF"/>
              </a:highligh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10" name="Shape 110"/>
        <p:cNvGrpSpPr/>
        <p:nvPr/>
      </p:nvGrpSpPr>
      <p:grpSpPr>
        <a:xfrm>
          <a:off x="0" y="0"/>
          <a:ext cx="0" cy="0"/>
          <a:chOff x="0" y="0"/>
          <a:chExt cx="0" cy="0"/>
        </a:xfrm>
      </p:grpSpPr>
      <p:sp>
        <p:nvSpPr>
          <p:cNvPr id="111" name="Google Shape;111;p19"/>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9"/>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Agenda</a:t>
            </a:r>
            <a:endParaRPr b="1">
              <a:solidFill>
                <a:schemeClr val="lt1"/>
              </a:solidFill>
              <a:latin typeface="Roboto Slab"/>
              <a:ea typeface="Roboto Slab"/>
              <a:cs typeface="Roboto Slab"/>
              <a:sym typeface="Roboto Slab"/>
            </a:endParaRPr>
          </a:p>
        </p:txBody>
      </p:sp>
      <p:pic>
        <p:nvPicPr>
          <p:cNvPr id="113" name="Google Shape;113;p19"/>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14" name="Google Shape;114;p19"/>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0"/>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0" name="Google Shape;120;p20"/>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121" name="Google Shape;121;p20"/>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graphicFrame>
        <p:nvGraphicFramePr>
          <p:cNvPr id="122" name="Google Shape;122;p20"/>
          <p:cNvGraphicFramePr/>
          <p:nvPr/>
        </p:nvGraphicFramePr>
        <p:xfrm>
          <a:off x="140975" y="348613"/>
          <a:ext cx="3000000" cy="3000000"/>
        </p:xfrm>
        <a:graphic>
          <a:graphicData uri="http://schemas.openxmlformats.org/drawingml/2006/table">
            <a:tbl>
              <a:tblPr bandRow="1">
                <a:noFill/>
                <a:tableStyleId>{2ABA8255-FA69-4A8E-A5B7-66D7D73CC8D6}</a:tableStyleId>
              </a:tblPr>
              <a:tblGrid>
                <a:gridCol w="414300"/>
                <a:gridCol w="6056225"/>
                <a:gridCol w="1023575"/>
                <a:gridCol w="1169825"/>
              </a:tblGrid>
              <a:tr h="491000">
                <a:tc>
                  <a:txBody>
                    <a:bodyPr/>
                    <a:lstStyle/>
                    <a:p>
                      <a:pPr indent="0" lvl="0" marL="0" rtl="0" algn="l">
                        <a:spcBef>
                          <a:spcPts val="0"/>
                        </a:spcBef>
                        <a:spcAft>
                          <a:spcPts val="0"/>
                        </a:spcAft>
                        <a:buNone/>
                      </a:pPr>
                      <a:r>
                        <a:rPr lang="en" sz="1500">
                          <a:latin typeface="Calibri"/>
                          <a:ea typeface="Calibri"/>
                          <a:cs typeface="Calibri"/>
                          <a:sym typeface="Calibri"/>
                        </a:rPr>
                        <a:t> </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57785" rtl="0" algn="l">
                        <a:spcBef>
                          <a:spcPts val="0"/>
                        </a:spcBef>
                        <a:spcAft>
                          <a:spcPts val="0"/>
                        </a:spcAft>
                        <a:buNone/>
                      </a:pPr>
                      <a:r>
                        <a:rPr b="1" lang="en" sz="1500">
                          <a:latin typeface="Calibri"/>
                          <a:ea typeface="Calibri"/>
                          <a:cs typeface="Calibri"/>
                          <a:sym typeface="Calibri"/>
                        </a:rPr>
                        <a:t>AGENDA ITEM</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32385" rtl="0" algn="ctr">
                        <a:spcBef>
                          <a:spcPts val="0"/>
                        </a:spcBef>
                        <a:spcAft>
                          <a:spcPts val="0"/>
                        </a:spcAft>
                        <a:buNone/>
                      </a:pPr>
                      <a:r>
                        <a:rPr b="1" lang="en" sz="1500">
                          <a:latin typeface="Calibri"/>
                          <a:ea typeface="Calibri"/>
                          <a:cs typeface="Calibri"/>
                          <a:sym typeface="Calibri"/>
                        </a:rPr>
                        <a:t>START</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95885" rtl="0" algn="ctr">
                        <a:spcBef>
                          <a:spcPts val="0"/>
                        </a:spcBef>
                        <a:spcAft>
                          <a:spcPts val="0"/>
                        </a:spcAft>
                        <a:buNone/>
                      </a:pPr>
                      <a:r>
                        <a:rPr b="1" lang="en" sz="1500">
                          <a:latin typeface="Calibri"/>
                          <a:ea typeface="Calibri"/>
                          <a:cs typeface="Calibri"/>
                          <a:sym typeface="Calibri"/>
                        </a:rPr>
                        <a:t>DURATION</a:t>
                      </a:r>
                      <a:endParaRPr b="1"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491000">
                <a:tc>
                  <a:txBody>
                    <a:bodyPr/>
                    <a:lstStyle/>
                    <a:p>
                      <a:pPr indent="0" lvl="0" marL="0" marR="31115" rtl="0" algn="r">
                        <a:spcBef>
                          <a:spcPts val="0"/>
                        </a:spcBef>
                        <a:spcAft>
                          <a:spcPts val="0"/>
                        </a:spcAft>
                        <a:buNone/>
                      </a:pPr>
                      <a:r>
                        <a:rPr lang="en" sz="1500">
                          <a:latin typeface="Calibri"/>
                          <a:ea typeface="Calibri"/>
                          <a:cs typeface="Calibri"/>
                          <a:sym typeface="Calibri"/>
                        </a:rPr>
                        <a:t>1.</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62230" rtl="0" algn="l">
                        <a:spcBef>
                          <a:spcPts val="0"/>
                        </a:spcBef>
                        <a:spcAft>
                          <a:spcPts val="0"/>
                        </a:spcAft>
                        <a:buNone/>
                      </a:pPr>
                      <a:r>
                        <a:rPr lang="en" sz="1500">
                          <a:latin typeface="Calibri"/>
                          <a:ea typeface="Calibri"/>
                          <a:cs typeface="Calibri"/>
                          <a:sym typeface="Calibri"/>
                        </a:rPr>
                        <a:t>Call to Order</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Calibri"/>
                          <a:ea typeface="Calibri"/>
                          <a:cs typeface="Calibri"/>
                          <a:sym typeface="Calibri"/>
                        </a:rPr>
                        <a:t>6:30</a:t>
                      </a:r>
                      <a:r>
                        <a:rPr lang="en" sz="1500">
                          <a:latin typeface="Calibri"/>
                          <a:ea typeface="Calibri"/>
                          <a:cs typeface="Calibri"/>
                          <a:sym typeface="Calibri"/>
                        </a:rPr>
                        <a:t> p.m.</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45085" rtl="0" algn="ctr">
                        <a:spcBef>
                          <a:spcPts val="0"/>
                        </a:spcBef>
                        <a:spcAft>
                          <a:spcPts val="0"/>
                        </a:spcAft>
                        <a:buNone/>
                      </a:pPr>
                      <a:r>
                        <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491000">
                <a:tc>
                  <a:txBody>
                    <a:bodyPr/>
                    <a:lstStyle/>
                    <a:p>
                      <a:pPr indent="0" lvl="0" marL="0" marR="31115" rtl="0" algn="r">
                        <a:spcBef>
                          <a:spcPts val="0"/>
                        </a:spcBef>
                        <a:spcAft>
                          <a:spcPts val="0"/>
                        </a:spcAft>
                        <a:buNone/>
                      </a:pPr>
                      <a:r>
                        <a:rPr lang="en" sz="1500">
                          <a:latin typeface="Calibri"/>
                          <a:ea typeface="Calibri"/>
                          <a:cs typeface="Calibri"/>
                          <a:sym typeface="Calibri"/>
                        </a:rPr>
                        <a:t>2.</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64135" rtl="0" algn="l">
                        <a:spcBef>
                          <a:spcPts val="0"/>
                        </a:spcBef>
                        <a:spcAft>
                          <a:spcPts val="0"/>
                        </a:spcAft>
                        <a:buNone/>
                      </a:pPr>
                      <a:r>
                        <a:rPr lang="en" sz="1500">
                          <a:latin typeface="Calibri"/>
                          <a:ea typeface="Calibri"/>
                          <a:cs typeface="Calibri"/>
                          <a:sym typeface="Calibri"/>
                        </a:rPr>
                        <a:t>Public Comment</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Calibri"/>
                          <a:ea typeface="Calibri"/>
                          <a:cs typeface="Calibri"/>
                          <a:sym typeface="Calibri"/>
                        </a:rPr>
                        <a:t>6:30</a:t>
                      </a:r>
                      <a:r>
                        <a:rPr lang="en" sz="1500">
                          <a:latin typeface="Calibri"/>
                          <a:ea typeface="Calibri"/>
                          <a:cs typeface="Calibri"/>
                          <a:sym typeface="Calibri"/>
                        </a:rPr>
                        <a:t> p.m.</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45085" rtl="0" algn="ctr">
                        <a:spcBef>
                          <a:spcPts val="0"/>
                        </a:spcBef>
                        <a:spcAft>
                          <a:spcPts val="0"/>
                        </a:spcAft>
                        <a:buNone/>
                      </a:pPr>
                      <a:r>
                        <a:rPr lang="en" sz="1500">
                          <a:latin typeface="Calibri"/>
                          <a:ea typeface="Calibri"/>
                          <a:cs typeface="Calibri"/>
                          <a:sym typeface="Calibri"/>
                        </a:rPr>
                        <a:t>10 min</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491000">
                <a:tc>
                  <a:txBody>
                    <a:bodyPr/>
                    <a:lstStyle/>
                    <a:p>
                      <a:pPr indent="0" lvl="0" marL="0" marR="31115" rtl="0" algn="r">
                        <a:spcBef>
                          <a:spcPts val="0"/>
                        </a:spcBef>
                        <a:spcAft>
                          <a:spcPts val="0"/>
                        </a:spcAft>
                        <a:buNone/>
                      </a:pPr>
                      <a:r>
                        <a:rPr lang="en" sz="1500">
                          <a:latin typeface="Calibri"/>
                          <a:ea typeface="Calibri"/>
                          <a:cs typeface="Calibri"/>
                          <a:sym typeface="Calibri"/>
                        </a:rPr>
                        <a:t>3. </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64135" rtl="0" algn="l">
                        <a:spcBef>
                          <a:spcPts val="0"/>
                        </a:spcBef>
                        <a:spcAft>
                          <a:spcPts val="0"/>
                        </a:spcAft>
                        <a:buNone/>
                      </a:pPr>
                      <a:r>
                        <a:rPr lang="en" sz="1500">
                          <a:highlight>
                            <a:schemeClr val="lt1"/>
                          </a:highlight>
                          <a:latin typeface="Calibri"/>
                          <a:ea typeface="Calibri"/>
                          <a:cs typeface="Calibri"/>
                          <a:sym typeface="Calibri"/>
                        </a:rPr>
                        <a:t>Approval of the</a:t>
                      </a:r>
                      <a:r>
                        <a:rPr lang="en" sz="1500">
                          <a:latin typeface="Calibri"/>
                          <a:ea typeface="Calibri"/>
                          <a:cs typeface="Calibri"/>
                          <a:sym typeface="Calibri"/>
                        </a:rPr>
                        <a:t> June 25 Meeting Minutes </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500">
                          <a:latin typeface="Calibri"/>
                          <a:ea typeface="Calibri"/>
                          <a:cs typeface="Calibri"/>
                          <a:sym typeface="Calibri"/>
                        </a:rPr>
                        <a:t>    6:40 p.m. </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45085" rtl="0" algn="ctr">
                        <a:spcBef>
                          <a:spcPts val="0"/>
                        </a:spcBef>
                        <a:spcAft>
                          <a:spcPts val="0"/>
                        </a:spcAft>
                        <a:buNone/>
                      </a:pPr>
                      <a:r>
                        <a:rPr lang="en" sz="1500">
                          <a:latin typeface="Calibri"/>
                          <a:ea typeface="Calibri"/>
                          <a:cs typeface="Calibri"/>
                          <a:sym typeface="Calibri"/>
                        </a:rPr>
                        <a:t>2 min</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491000">
                <a:tc>
                  <a:txBody>
                    <a:bodyPr/>
                    <a:lstStyle/>
                    <a:p>
                      <a:pPr indent="0" lvl="0" marL="0" marR="31115" rtl="0" algn="r">
                        <a:spcBef>
                          <a:spcPts val="0"/>
                        </a:spcBef>
                        <a:spcAft>
                          <a:spcPts val="0"/>
                        </a:spcAft>
                        <a:buNone/>
                      </a:pPr>
                      <a:r>
                        <a:rPr lang="en" sz="1500">
                          <a:latin typeface="Calibri"/>
                          <a:ea typeface="Calibri"/>
                          <a:cs typeface="Calibri"/>
                          <a:sym typeface="Calibri"/>
                        </a:rPr>
                        <a:t>4</a:t>
                      </a:r>
                      <a:r>
                        <a:rPr lang="en" sz="1500">
                          <a:latin typeface="Calibri"/>
                          <a:ea typeface="Calibri"/>
                          <a:cs typeface="Calibri"/>
                          <a:sym typeface="Calibri"/>
                        </a:rPr>
                        <a:t>.</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64135" rtl="0" algn="l">
                        <a:spcBef>
                          <a:spcPts val="0"/>
                        </a:spcBef>
                        <a:spcAft>
                          <a:spcPts val="0"/>
                        </a:spcAft>
                        <a:buNone/>
                      </a:pPr>
                      <a:r>
                        <a:rPr lang="en" sz="1500">
                          <a:latin typeface="Calibri"/>
                          <a:ea typeface="Calibri"/>
                          <a:cs typeface="Calibri"/>
                          <a:sym typeface="Calibri"/>
                        </a:rPr>
                        <a:t>Recap of Previous Meeting, Expectations and Timeline</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Calibri"/>
                          <a:ea typeface="Calibri"/>
                          <a:cs typeface="Calibri"/>
                          <a:sym typeface="Calibri"/>
                        </a:rPr>
                        <a:t>   6</a:t>
                      </a:r>
                      <a:r>
                        <a:rPr lang="en" sz="1500">
                          <a:latin typeface="Calibri"/>
                          <a:ea typeface="Calibri"/>
                          <a:cs typeface="Calibri"/>
                          <a:sym typeface="Calibri"/>
                        </a:rPr>
                        <a:t>:42 p.m.</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45085" rtl="0" algn="ctr">
                        <a:spcBef>
                          <a:spcPts val="0"/>
                        </a:spcBef>
                        <a:spcAft>
                          <a:spcPts val="0"/>
                        </a:spcAft>
                        <a:buNone/>
                      </a:pPr>
                      <a:r>
                        <a:rPr lang="en" sz="1500">
                          <a:latin typeface="Calibri"/>
                          <a:ea typeface="Calibri"/>
                          <a:cs typeface="Calibri"/>
                          <a:sym typeface="Calibri"/>
                        </a:rPr>
                        <a:t>3</a:t>
                      </a:r>
                      <a:r>
                        <a:rPr lang="en" sz="1500">
                          <a:latin typeface="Calibri"/>
                          <a:ea typeface="Calibri"/>
                          <a:cs typeface="Calibri"/>
                          <a:sym typeface="Calibri"/>
                        </a:rPr>
                        <a:t> min</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680750">
                <a:tc>
                  <a:txBody>
                    <a:bodyPr/>
                    <a:lstStyle/>
                    <a:p>
                      <a:pPr indent="0" lvl="0" marL="0" marR="31115" rtl="0" algn="r">
                        <a:spcBef>
                          <a:spcPts val="0"/>
                        </a:spcBef>
                        <a:spcAft>
                          <a:spcPts val="0"/>
                        </a:spcAft>
                        <a:buNone/>
                      </a:pPr>
                      <a:r>
                        <a:rPr lang="en" sz="1500">
                          <a:latin typeface="Calibri"/>
                          <a:ea typeface="Calibri"/>
                          <a:cs typeface="Calibri"/>
                          <a:sym typeface="Calibri"/>
                        </a:rPr>
                        <a:t>5</a:t>
                      </a:r>
                      <a:r>
                        <a:rPr lang="en" sz="1500">
                          <a:latin typeface="Calibri"/>
                          <a:ea typeface="Calibri"/>
                          <a:cs typeface="Calibri"/>
                          <a:sym typeface="Calibri"/>
                        </a:rPr>
                        <a:t>.</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57150" rtl="0" algn="l">
                        <a:spcBef>
                          <a:spcPts val="0"/>
                        </a:spcBef>
                        <a:spcAft>
                          <a:spcPts val="0"/>
                        </a:spcAft>
                        <a:buNone/>
                      </a:pPr>
                      <a:r>
                        <a:rPr lang="en" sz="1500">
                          <a:latin typeface="Calibri"/>
                          <a:ea typeface="Calibri"/>
                          <a:cs typeface="Calibri"/>
                          <a:sym typeface="Calibri"/>
                        </a:rPr>
                        <a:t>Presentation and Discussion of Potential Capital (Bond) Projects for Inclusion</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Calibri"/>
                          <a:ea typeface="Calibri"/>
                          <a:cs typeface="Calibri"/>
                          <a:sym typeface="Calibri"/>
                        </a:rPr>
                        <a:t>6:45 p.m.</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45085" rtl="0" algn="ctr">
                        <a:spcBef>
                          <a:spcPts val="0"/>
                        </a:spcBef>
                        <a:spcAft>
                          <a:spcPts val="0"/>
                        </a:spcAft>
                        <a:buNone/>
                      </a:pPr>
                      <a:r>
                        <a:rPr lang="en" sz="1500">
                          <a:latin typeface="Calibri"/>
                          <a:ea typeface="Calibri"/>
                          <a:cs typeface="Calibri"/>
                          <a:sym typeface="Calibri"/>
                        </a:rPr>
                        <a:t>2 hours 10 min</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571775">
                <a:tc>
                  <a:txBody>
                    <a:bodyPr/>
                    <a:lstStyle/>
                    <a:p>
                      <a:pPr indent="0" lvl="0" marL="0" marR="31115" rtl="0" algn="r">
                        <a:spcBef>
                          <a:spcPts val="0"/>
                        </a:spcBef>
                        <a:spcAft>
                          <a:spcPts val="0"/>
                        </a:spcAft>
                        <a:buNone/>
                      </a:pPr>
                      <a:r>
                        <a:rPr lang="en" sz="1500">
                          <a:latin typeface="Calibri"/>
                          <a:ea typeface="Calibri"/>
                          <a:cs typeface="Calibri"/>
                          <a:sym typeface="Calibri"/>
                        </a:rPr>
                        <a:t>6</a:t>
                      </a:r>
                      <a:r>
                        <a:rPr lang="en" sz="1500">
                          <a:latin typeface="Calibri"/>
                          <a:ea typeface="Calibri"/>
                          <a:cs typeface="Calibri"/>
                          <a:sym typeface="Calibri"/>
                        </a:rPr>
                        <a:t>.</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62230" rtl="0" algn="l">
                        <a:spcBef>
                          <a:spcPts val="0"/>
                        </a:spcBef>
                        <a:spcAft>
                          <a:spcPts val="0"/>
                        </a:spcAft>
                        <a:buNone/>
                      </a:pPr>
                      <a:r>
                        <a:rPr lang="en" sz="1500">
                          <a:latin typeface="Calibri"/>
                          <a:ea typeface="Calibri"/>
                          <a:cs typeface="Calibri"/>
                          <a:sym typeface="Calibri"/>
                        </a:rPr>
                        <a:t>Potential Future Items for Discussion, Meeting Dates/Times, Locations; Meeting Duration</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Calibri"/>
                          <a:ea typeface="Calibri"/>
                          <a:cs typeface="Calibri"/>
                          <a:sym typeface="Calibri"/>
                        </a:rPr>
                        <a:t>8:55 p.m.</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Calibri"/>
                          <a:ea typeface="Calibri"/>
                          <a:cs typeface="Calibri"/>
                          <a:sym typeface="Calibri"/>
                        </a:rPr>
                        <a:t>5 min</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528725">
                <a:tc>
                  <a:txBody>
                    <a:bodyPr/>
                    <a:lstStyle/>
                    <a:p>
                      <a:pPr indent="0" lvl="0" marL="0" marR="31115" rtl="0" algn="r">
                        <a:spcBef>
                          <a:spcPts val="0"/>
                        </a:spcBef>
                        <a:spcAft>
                          <a:spcPts val="0"/>
                        </a:spcAft>
                        <a:buNone/>
                      </a:pPr>
                      <a:r>
                        <a:rPr lang="en" sz="1500">
                          <a:latin typeface="Calibri"/>
                          <a:ea typeface="Calibri"/>
                          <a:cs typeface="Calibri"/>
                          <a:sym typeface="Calibri"/>
                        </a:rPr>
                        <a:t>7</a:t>
                      </a:r>
                      <a:r>
                        <a:rPr lang="en" sz="1500">
                          <a:latin typeface="Calibri"/>
                          <a:ea typeface="Calibri"/>
                          <a:cs typeface="Calibri"/>
                          <a:sym typeface="Calibri"/>
                        </a:rPr>
                        <a:t>.</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64135" rtl="0" algn="l">
                        <a:spcBef>
                          <a:spcPts val="0"/>
                        </a:spcBef>
                        <a:spcAft>
                          <a:spcPts val="0"/>
                        </a:spcAft>
                        <a:buNone/>
                      </a:pPr>
                      <a:r>
                        <a:rPr lang="en" sz="1500">
                          <a:latin typeface="Calibri"/>
                          <a:ea typeface="Calibri"/>
                          <a:cs typeface="Calibri"/>
                          <a:sym typeface="Calibri"/>
                        </a:rPr>
                        <a:t>Adjourn</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Calibri"/>
                          <a:ea typeface="Calibri"/>
                          <a:cs typeface="Calibri"/>
                          <a:sym typeface="Calibri"/>
                        </a:rPr>
                        <a:t>9</a:t>
                      </a:r>
                      <a:r>
                        <a:rPr lang="en" sz="1500">
                          <a:latin typeface="Calibri"/>
                          <a:ea typeface="Calibri"/>
                          <a:cs typeface="Calibri"/>
                          <a:sym typeface="Calibri"/>
                        </a:rPr>
                        <a:t>:00 p.m.</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Calibri"/>
                        <a:ea typeface="Calibri"/>
                        <a:cs typeface="Calibri"/>
                        <a:sym typeface="Calibri"/>
                      </a:endParaRPr>
                    </a:p>
                  </a:txBody>
                  <a:tcPr marT="29200" marB="0" marR="22850" marL="31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6" name="Shape 126"/>
        <p:cNvGrpSpPr/>
        <p:nvPr/>
      </p:nvGrpSpPr>
      <p:grpSpPr>
        <a:xfrm>
          <a:off x="0" y="0"/>
          <a:ext cx="0" cy="0"/>
          <a:chOff x="0" y="0"/>
          <a:chExt cx="0" cy="0"/>
        </a:xfrm>
      </p:grpSpPr>
      <p:sp>
        <p:nvSpPr>
          <p:cNvPr id="127" name="Google Shape;127;p21"/>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21"/>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Approval of the Minutes</a:t>
            </a:r>
            <a:endParaRPr b="1">
              <a:solidFill>
                <a:schemeClr val="lt1"/>
              </a:solidFill>
              <a:latin typeface="Roboto Slab"/>
              <a:ea typeface="Roboto Slab"/>
              <a:cs typeface="Roboto Slab"/>
              <a:sym typeface="Roboto Slab"/>
            </a:endParaRPr>
          </a:p>
          <a:p>
            <a:pPr indent="0" lvl="0" marL="0" rtl="0" algn="ctr">
              <a:spcBef>
                <a:spcPts val="0"/>
              </a:spcBef>
              <a:spcAft>
                <a:spcPts val="0"/>
              </a:spcAft>
              <a:buNone/>
            </a:pPr>
            <a:r>
              <a:rPr b="1" lang="en">
                <a:solidFill>
                  <a:schemeClr val="lt1"/>
                </a:solidFill>
                <a:latin typeface="Roboto Slab"/>
                <a:ea typeface="Roboto Slab"/>
                <a:cs typeface="Roboto Slab"/>
                <a:sym typeface="Roboto Slab"/>
              </a:rPr>
              <a:t>June 25, 2022</a:t>
            </a:r>
            <a:endParaRPr b="1">
              <a:solidFill>
                <a:schemeClr val="lt1"/>
              </a:solidFill>
              <a:latin typeface="Roboto Slab"/>
              <a:ea typeface="Roboto Slab"/>
              <a:cs typeface="Roboto Slab"/>
              <a:sym typeface="Roboto Slab"/>
            </a:endParaRPr>
          </a:p>
        </p:txBody>
      </p:sp>
      <p:pic>
        <p:nvPicPr>
          <p:cNvPr id="129" name="Google Shape;129;p21"/>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30" name="Google Shape;130;p21"/>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